
<file path=[Content_Types].xml><?xml version="1.0" encoding="utf-8"?>
<Types xmlns="http://schemas.openxmlformats.org/package/2006/content-types">
  <Default Extension="png" ContentType="image/png"/>
  <Default Extension="bin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9" r:id="rId6"/>
    <p:sldId id="270" r:id="rId7"/>
    <p:sldId id="275" r:id="rId8"/>
    <p:sldId id="278" r:id="rId9"/>
    <p:sldId id="279" r:id="rId10"/>
    <p:sldId id="281" r:id="rId11"/>
    <p:sldId id="282" r:id="rId12"/>
    <p:sldId id="317" r:id="rId13"/>
    <p:sldId id="318" r:id="rId14"/>
    <p:sldId id="262" r:id="rId15"/>
    <p:sldId id="283" r:id="rId16"/>
    <p:sldId id="284" r:id="rId17"/>
    <p:sldId id="286" r:id="rId18"/>
    <p:sldId id="287" r:id="rId19"/>
    <p:sldId id="288" r:id="rId20"/>
    <p:sldId id="292" r:id="rId21"/>
    <p:sldId id="294" r:id="rId22"/>
    <p:sldId id="320" r:id="rId23"/>
    <p:sldId id="295" r:id="rId24"/>
    <p:sldId id="321" r:id="rId25"/>
    <p:sldId id="264" r:id="rId26"/>
    <p:sldId id="296" r:id="rId27"/>
    <p:sldId id="297" r:id="rId28"/>
    <p:sldId id="340" r:id="rId29"/>
    <p:sldId id="266" r:id="rId30"/>
    <p:sldId id="298" r:id="rId31"/>
    <p:sldId id="323" r:id="rId32"/>
    <p:sldId id="300" r:id="rId33"/>
    <p:sldId id="301" r:id="rId34"/>
    <p:sldId id="325" r:id="rId35"/>
    <p:sldId id="267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BC3F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99" autoAdjust="0"/>
    <p:restoredTop sz="94660"/>
  </p:normalViewPr>
  <p:slideViewPr>
    <p:cSldViewPr snapToGrid="0">
      <p:cViewPr varScale="1">
        <p:scale>
          <a:sx n="73" d="100"/>
          <a:sy n="73" d="100"/>
        </p:scale>
        <p:origin x="2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5297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-2"/>
            <a:ext cx="12192000" cy="6875297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72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5297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-2"/>
            <a:ext cx="12192000" cy="6875297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>
            <a:hlinkClick r:id="rId3" action="ppaction://hlinksldjump"/>
          </p:cNvPr>
          <p:cNvSpPr/>
          <p:nvPr userDrawn="1"/>
        </p:nvSpPr>
        <p:spPr>
          <a:xfrm>
            <a:off x="11519592" y="6475887"/>
            <a:ext cx="554462" cy="2705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6">
            <a:hlinkClick r:id="rId4" action="ppaction://hlinksldjump"/>
          </p:cNvPr>
          <p:cNvSpPr txBox="1"/>
          <p:nvPr userDrawn="1"/>
        </p:nvSpPr>
        <p:spPr>
          <a:xfrm>
            <a:off x="11519592" y="6454003"/>
            <a:ext cx="5985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 录</a:t>
            </a:r>
          </a:p>
        </p:txBody>
      </p:sp>
    </p:spTree>
    <p:extLst>
      <p:ext uri="{BB962C8B-B14F-4D97-AF65-F5344CB8AC3E}">
        <p14:creationId xmlns:p14="http://schemas.microsoft.com/office/powerpoint/2010/main" val="251467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6"/>
          <p:cNvSpPr txBox="1"/>
          <p:nvPr userDrawn="1"/>
        </p:nvSpPr>
        <p:spPr>
          <a:xfrm>
            <a:off x="706382" y="28047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新报宋_GBK" panose="03000509000000000000" pitchFamily="65" charset="-122"/>
                <a:ea typeface="方正新报宋_GBK" panose="03000509000000000000" pitchFamily="65" charset="-122"/>
                <a:cs typeface="+mn-cs"/>
              </a:rPr>
              <a:t>物理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新报宋_GBK" panose="03000509000000000000" pitchFamily="65" charset="-122"/>
                <a:ea typeface="方正新报宋_GBK" panose="03000509000000000000" pitchFamily="65" charset="-122"/>
                <a:cs typeface="+mn-cs"/>
              </a:rPr>
              <a:t>·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新报宋_GBK" panose="03000509000000000000" pitchFamily="65" charset="-122"/>
                <a:ea typeface="方正新报宋_GBK" panose="03000509000000000000" pitchFamily="65" charset="-122"/>
                <a:cs typeface="+mn-cs"/>
              </a:rPr>
              <a:t>必修第三册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0" y="8758"/>
            <a:ext cx="508986" cy="3574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80369" y="14429"/>
            <a:ext cx="90025" cy="3574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 userDrawn="1"/>
        </p:nvCxnSpPr>
        <p:spPr>
          <a:xfrm>
            <a:off x="773038" y="366455"/>
            <a:ext cx="1137726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圆角矩形 13">
            <a:hlinkClick r:id="rId2" action="ppaction://hlinksldjump"/>
          </p:cNvPr>
          <p:cNvSpPr/>
          <p:nvPr userDrawn="1"/>
        </p:nvSpPr>
        <p:spPr>
          <a:xfrm>
            <a:off x="11519592" y="6475887"/>
            <a:ext cx="554462" cy="2705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26">
            <a:hlinkClick r:id="rId3" action="ppaction://hlinksldjump"/>
          </p:cNvPr>
          <p:cNvSpPr txBox="1"/>
          <p:nvPr userDrawn="1"/>
        </p:nvSpPr>
        <p:spPr>
          <a:xfrm>
            <a:off x="11519592" y="6454003"/>
            <a:ext cx="5985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 录</a:t>
            </a:r>
          </a:p>
        </p:txBody>
      </p:sp>
    </p:spTree>
    <p:extLst>
      <p:ext uri="{BB962C8B-B14F-4D97-AF65-F5344CB8AC3E}">
        <p14:creationId xmlns:p14="http://schemas.microsoft.com/office/powerpoint/2010/main" val="327615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hlinkClick r:id="rId2" action="ppaction://hlinksldjump"/>
          </p:cNvPr>
          <p:cNvSpPr/>
          <p:nvPr userDrawn="1"/>
        </p:nvSpPr>
        <p:spPr>
          <a:xfrm>
            <a:off x="11519592" y="6475887"/>
            <a:ext cx="554462" cy="270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26">
            <a:hlinkClick r:id="rId3" action="ppaction://hlinksldjump"/>
          </p:cNvPr>
          <p:cNvSpPr txBox="1"/>
          <p:nvPr userDrawn="1"/>
        </p:nvSpPr>
        <p:spPr>
          <a:xfrm>
            <a:off x="11508077" y="6459951"/>
            <a:ext cx="5985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 录</a:t>
            </a:r>
          </a:p>
        </p:txBody>
      </p:sp>
    </p:spTree>
    <p:extLst>
      <p:ext uri="{BB962C8B-B14F-4D97-AF65-F5344CB8AC3E}">
        <p14:creationId xmlns:p14="http://schemas.microsoft.com/office/powerpoint/2010/main" val="102980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53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36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0" r:id="rId4"/>
    <p:sldLayoutId id="214748365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3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9.xml"/><Relationship Id="rId5" Type="http://schemas.openxmlformats.org/officeDocument/2006/relationships/image" Target="../media/image4.png"/><Relationship Id="rId4" Type="http://schemas.openxmlformats.org/officeDocument/2006/relationships/slide" Target="slide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4.xml"/><Relationship Id="rId3" Type="http://schemas.openxmlformats.org/officeDocument/2006/relationships/image" Target="../media/image29.bin"/><Relationship Id="rId7" Type="http://schemas.openxmlformats.org/officeDocument/2006/relationships/slide" Target="slide37.xml"/><Relationship Id="rId12" Type="http://schemas.openxmlformats.org/officeDocument/2006/relationships/slide" Target="slide42.xml"/><Relationship Id="rId2" Type="http://schemas.openxmlformats.org/officeDocument/2006/relationships/image" Target="../media/image28.png"/><Relationship Id="rId16" Type="http://schemas.openxmlformats.org/officeDocument/2006/relationships/slide" Target="slide5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6.xml"/><Relationship Id="rId11" Type="http://schemas.openxmlformats.org/officeDocument/2006/relationships/slide" Target="slide41.xml"/><Relationship Id="rId5" Type="http://schemas.openxmlformats.org/officeDocument/2006/relationships/image" Target="../media/image31.png"/><Relationship Id="rId15" Type="http://schemas.openxmlformats.org/officeDocument/2006/relationships/slide" Target="slide48.xml"/><Relationship Id="rId10" Type="http://schemas.openxmlformats.org/officeDocument/2006/relationships/slide" Target="slide40.xml"/><Relationship Id="rId4" Type="http://schemas.openxmlformats.org/officeDocument/2006/relationships/image" Target="../media/image30.png"/><Relationship Id="rId9" Type="http://schemas.openxmlformats.org/officeDocument/2006/relationships/slide" Target="slide39.xml"/><Relationship Id="rId14" Type="http://schemas.openxmlformats.org/officeDocument/2006/relationships/slide" Target="slide4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8.xml"/><Relationship Id="rId3" Type="http://schemas.openxmlformats.org/officeDocument/2006/relationships/image" Target="../media/image33.png"/><Relationship Id="rId7" Type="http://schemas.openxmlformats.org/officeDocument/2006/relationships/slide" Target="slide39.xml"/><Relationship Id="rId12" Type="http://schemas.openxmlformats.org/officeDocument/2006/relationships/slide" Target="slide4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8.xml"/><Relationship Id="rId11" Type="http://schemas.openxmlformats.org/officeDocument/2006/relationships/slide" Target="slide44.xml"/><Relationship Id="rId5" Type="http://schemas.openxmlformats.org/officeDocument/2006/relationships/slide" Target="slide37.xml"/><Relationship Id="rId10" Type="http://schemas.openxmlformats.org/officeDocument/2006/relationships/slide" Target="slide42.xml"/><Relationship Id="rId4" Type="http://schemas.openxmlformats.org/officeDocument/2006/relationships/slide" Target="slide36.xml"/><Relationship Id="rId9" Type="http://schemas.openxmlformats.org/officeDocument/2006/relationships/slide" Target="slide41.xml"/><Relationship Id="rId14" Type="http://schemas.openxmlformats.org/officeDocument/2006/relationships/slide" Target="slide5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0.xml"/><Relationship Id="rId3" Type="http://schemas.openxmlformats.org/officeDocument/2006/relationships/slide" Target="slide36.xml"/><Relationship Id="rId7" Type="http://schemas.openxmlformats.org/officeDocument/2006/relationships/slide" Target="slide40.xml"/><Relationship Id="rId12" Type="http://schemas.openxmlformats.org/officeDocument/2006/relationships/slide" Target="slide48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9.xml"/><Relationship Id="rId11" Type="http://schemas.openxmlformats.org/officeDocument/2006/relationships/slide" Target="slide46.xml"/><Relationship Id="rId5" Type="http://schemas.openxmlformats.org/officeDocument/2006/relationships/slide" Target="slide38.xml"/><Relationship Id="rId10" Type="http://schemas.openxmlformats.org/officeDocument/2006/relationships/slide" Target="slide44.xml"/><Relationship Id="rId4" Type="http://schemas.openxmlformats.org/officeDocument/2006/relationships/slide" Target="slide37.xml"/><Relationship Id="rId9" Type="http://schemas.openxmlformats.org/officeDocument/2006/relationships/slide" Target="slide4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0.xml"/><Relationship Id="rId3" Type="http://schemas.openxmlformats.org/officeDocument/2006/relationships/slide" Target="slide36.xml"/><Relationship Id="rId7" Type="http://schemas.openxmlformats.org/officeDocument/2006/relationships/slide" Target="slide40.xml"/><Relationship Id="rId12" Type="http://schemas.openxmlformats.org/officeDocument/2006/relationships/slide" Target="slide48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9.xml"/><Relationship Id="rId11" Type="http://schemas.openxmlformats.org/officeDocument/2006/relationships/slide" Target="slide46.xml"/><Relationship Id="rId5" Type="http://schemas.openxmlformats.org/officeDocument/2006/relationships/slide" Target="slide38.xml"/><Relationship Id="rId10" Type="http://schemas.openxmlformats.org/officeDocument/2006/relationships/slide" Target="slide44.xml"/><Relationship Id="rId4" Type="http://schemas.openxmlformats.org/officeDocument/2006/relationships/slide" Target="slide37.xml"/><Relationship Id="rId9" Type="http://schemas.openxmlformats.org/officeDocument/2006/relationships/slide" Target="slide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8.xml"/><Relationship Id="rId3" Type="http://schemas.openxmlformats.org/officeDocument/2006/relationships/image" Target="../media/image37.png"/><Relationship Id="rId7" Type="http://schemas.openxmlformats.org/officeDocument/2006/relationships/slide" Target="slide39.xml"/><Relationship Id="rId12" Type="http://schemas.openxmlformats.org/officeDocument/2006/relationships/slide" Target="slide4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8.xml"/><Relationship Id="rId11" Type="http://schemas.openxmlformats.org/officeDocument/2006/relationships/slide" Target="slide44.xml"/><Relationship Id="rId5" Type="http://schemas.openxmlformats.org/officeDocument/2006/relationships/slide" Target="slide37.xml"/><Relationship Id="rId10" Type="http://schemas.openxmlformats.org/officeDocument/2006/relationships/slide" Target="slide42.xml"/><Relationship Id="rId4" Type="http://schemas.openxmlformats.org/officeDocument/2006/relationships/slide" Target="slide36.xml"/><Relationship Id="rId9" Type="http://schemas.openxmlformats.org/officeDocument/2006/relationships/slide" Target="slide41.xml"/><Relationship Id="rId14" Type="http://schemas.openxmlformats.org/officeDocument/2006/relationships/slide" Target="slide5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0.xml"/><Relationship Id="rId3" Type="http://schemas.openxmlformats.org/officeDocument/2006/relationships/slide" Target="slide36.xml"/><Relationship Id="rId7" Type="http://schemas.openxmlformats.org/officeDocument/2006/relationships/slide" Target="slide40.xml"/><Relationship Id="rId12" Type="http://schemas.openxmlformats.org/officeDocument/2006/relationships/slide" Target="slide48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9.xml"/><Relationship Id="rId11" Type="http://schemas.openxmlformats.org/officeDocument/2006/relationships/slide" Target="slide46.xml"/><Relationship Id="rId5" Type="http://schemas.openxmlformats.org/officeDocument/2006/relationships/slide" Target="slide38.xml"/><Relationship Id="rId10" Type="http://schemas.openxmlformats.org/officeDocument/2006/relationships/slide" Target="slide44.xml"/><Relationship Id="rId4" Type="http://schemas.openxmlformats.org/officeDocument/2006/relationships/slide" Target="slide37.xml"/><Relationship Id="rId9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0.xml"/><Relationship Id="rId3" Type="http://schemas.openxmlformats.org/officeDocument/2006/relationships/slide" Target="slide36.xml"/><Relationship Id="rId7" Type="http://schemas.openxmlformats.org/officeDocument/2006/relationships/slide" Target="slide40.xml"/><Relationship Id="rId12" Type="http://schemas.openxmlformats.org/officeDocument/2006/relationships/slide" Target="slide48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9.xml"/><Relationship Id="rId11" Type="http://schemas.openxmlformats.org/officeDocument/2006/relationships/slide" Target="slide46.xml"/><Relationship Id="rId5" Type="http://schemas.openxmlformats.org/officeDocument/2006/relationships/slide" Target="slide38.xml"/><Relationship Id="rId10" Type="http://schemas.openxmlformats.org/officeDocument/2006/relationships/slide" Target="slide44.xml"/><Relationship Id="rId4" Type="http://schemas.openxmlformats.org/officeDocument/2006/relationships/slide" Target="slide37.xml"/><Relationship Id="rId9" Type="http://schemas.openxmlformats.org/officeDocument/2006/relationships/slide" Target="slide4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0.xml"/><Relationship Id="rId3" Type="http://schemas.openxmlformats.org/officeDocument/2006/relationships/slide" Target="slide36.xml"/><Relationship Id="rId7" Type="http://schemas.openxmlformats.org/officeDocument/2006/relationships/slide" Target="slide40.xml"/><Relationship Id="rId12" Type="http://schemas.openxmlformats.org/officeDocument/2006/relationships/slide" Target="slide48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9.xml"/><Relationship Id="rId11" Type="http://schemas.openxmlformats.org/officeDocument/2006/relationships/slide" Target="slide46.xml"/><Relationship Id="rId5" Type="http://schemas.openxmlformats.org/officeDocument/2006/relationships/slide" Target="slide38.xml"/><Relationship Id="rId10" Type="http://schemas.openxmlformats.org/officeDocument/2006/relationships/slide" Target="slide44.xml"/><Relationship Id="rId4" Type="http://schemas.openxmlformats.org/officeDocument/2006/relationships/slide" Target="slide37.xml"/><Relationship Id="rId9" Type="http://schemas.openxmlformats.org/officeDocument/2006/relationships/slide" Target="slide4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8.xml"/><Relationship Id="rId3" Type="http://schemas.openxmlformats.org/officeDocument/2006/relationships/image" Target="../media/image42.png"/><Relationship Id="rId7" Type="http://schemas.openxmlformats.org/officeDocument/2006/relationships/slide" Target="slide39.xml"/><Relationship Id="rId12" Type="http://schemas.openxmlformats.org/officeDocument/2006/relationships/slide" Target="slide46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8.xml"/><Relationship Id="rId11" Type="http://schemas.openxmlformats.org/officeDocument/2006/relationships/slide" Target="slide44.xml"/><Relationship Id="rId5" Type="http://schemas.openxmlformats.org/officeDocument/2006/relationships/slide" Target="slide37.xml"/><Relationship Id="rId10" Type="http://schemas.openxmlformats.org/officeDocument/2006/relationships/slide" Target="slide42.xml"/><Relationship Id="rId4" Type="http://schemas.openxmlformats.org/officeDocument/2006/relationships/slide" Target="slide36.xml"/><Relationship Id="rId9" Type="http://schemas.openxmlformats.org/officeDocument/2006/relationships/slide" Target="slide41.xml"/><Relationship Id="rId14" Type="http://schemas.openxmlformats.org/officeDocument/2006/relationships/slide" Target="slide5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0.xml"/><Relationship Id="rId3" Type="http://schemas.openxmlformats.org/officeDocument/2006/relationships/slide" Target="slide36.xml"/><Relationship Id="rId7" Type="http://schemas.openxmlformats.org/officeDocument/2006/relationships/slide" Target="slide40.xml"/><Relationship Id="rId12" Type="http://schemas.openxmlformats.org/officeDocument/2006/relationships/slide" Target="slide48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9.xml"/><Relationship Id="rId11" Type="http://schemas.openxmlformats.org/officeDocument/2006/relationships/slide" Target="slide46.xml"/><Relationship Id="rId5" Type="http://schemas.openxmlformats.org/officeDocument/2006/relationships/slide" Target="slide38.xml"/><Relationship Id="rId10" Type="http://schemas.openxmlformats.org/officeDocument/2006/relationships/slide" Target="slide44.xml"/><Relationship Id="rId4" Type="http://schemas.openxmlformats.org/officeDocument/2006/relationships/slide" Target="slide37.xml"/><Relationship Id="rId9" Type="http://schemas.openxmlformats.org/officeDocument/2006/relationships/slide" Target="slide4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0.xml"/><Relationship Id="rId3" Type="http://schemas.openxmlformats.org/officeDocument/2006/relationships/slide" Target="slide36.xml"/><Relationship Id="rId7" Type="http://schemas.openxmlformats.org/officeDocument/2006/relationships/slide" Target="slide40.xml"/><Relationship Id="rId12" Type="http://schemas.openxmlformats.org/officeDocument/2006/relationships/slide" Target="slide48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9.xml"/><Relationship Id="rId11" Type="http://schemas.openxmlformats.org/officeDocument/2006/relationships/slide" Target="slide46.xml"/><Relationship Id="rId5" Type="http://schemas.openxmlformats.org/officeDocument/2006/relationships/slide" Target="slide38.xml"/><Relationship Id="rId10" Type="http://schemas.openxmlformats.org/officeDocument/2006/relationships/slide" Target="slide44.xml"/><Relationship Id="rId4" Type="http://schemas.openxmlformats.org/officeDocument/2006/relationships/slide" Target="slide37.xml"/><Relationship Id="rId9" Type="http://schemas.openxmlformats.org/officeDocument/2006/relationships/slide" Target="slide4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8.xml"/><Relationship Id="rId3" Type="http://schemas.openxmlformats.org/officeDocument/2006/relationships/image" Target="../media/image46.png"/><Relationship Id="rId7" Type="http://schemas.openxmlformats.org/officeDocument/2006/relationships/slide" Target="slide39.xml"/><Relationship Id="rId12" Type="http://schemas.openxmlformats.org/officeDocument/2006/relationships/slide" Target="slide46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8.xml"/><Relationship Id="rId11" Type="http://schemas.openxmlformats.org/officeDocument/2006/relationships/slide" Target="slide44.xml"/><Relationship Id="rId5" Type="http://schemas.openxmlformats.org/officeDocument/2006/relationships/slide" Target="slide37.xml"/><Relationship Id="rId10" Type="http://schemas.openxmlformats.org/officeDocument/2006/relationships/slide" Target="slide42.xml"/><Relationship Id="rId4" Type="http://schemas.openxmlformats.org/officeDocument/2006/relationships/slide" Target="slide36.xml"/><Relationship Id="rId9" Type="http://schemas.openxmlformats.org/officeDocument/2006/relationships/slide" Target="slide41.xml"/><Relationship Id="rId14" Type="http://schemas.openxmlformats.org/officeDocument/2006/relationships/slide" Target="slide5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0.xml"/><Relationship Id="rId3" Type="http://schemas.openxmlformats.org/officeDocument/2006/relationships/slide" Target="slide36.xml"/><Relationship Id="rId7" Type="http://schemas.openxmlformats.org/officeDocument/2006/relationships/slide" Target="slide40.xml"/><Relationship Id="rId12" Type="http://schemas.openxmlformats.org/officeDocument/2006/relationships/slide" Target="slide48.xml"/><Relationship Id="rId2" Type="http://schemas.openxmlformats.org/officeDocument/2006/relationships/image" Target="../media/image46.bin"/><Relationship Id="rId1" Type="http://schemas.openxmlformats.org/officeDocument/2006/relationships/slideLayout" Target="../slideLayouts/slideLayout3.xml"/><Relationship Id="rId6" Type="http://schemas.openxmlformats.org/officeDocument/2006/relationships/slide" Target="slide39.xml"/><Relationship Id="rId11" Type="http://schemas.openxmlformats.org/officeDocument/2006/relationships/slide" Target="slide46.xml"/><Relationship Id="rId5" Type="http://schemas.openxmlformats.org/officeDocument/2006/relationships/slide" Target="slide38.xml"/><Relationship Id="rId10" Type="http://schemas.openxmlformats.org/officeDocument/2006/relationships/slide" Target="slide44.xml"/><Relationship Id="rId4" Type="http://schemas.openxmlformats.org/officeDocument/2006/relationships/slide" Target="slide37.xml"/><Relationship Id="rId9" Type="http://schemas.openxmlformats.org/officeDocument/2006/relationships/slide" Target="slide4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0.xml"/><Relationship Id="rId3" Type="http://schemas.openxmlformats.org/officeDocument/2006/relationships/slide" Target="slide36.xml"/><Relationship Id="rId7" Type="http://schemas.openxmlformats.org/officeDocument/2006/relationships/slide" Target="slide40.xml"/><Relationship Id="rId12" Type="http://schemas.openxmlformats.org/officeDocument/2006/relationships/slide" Target="slide48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9.xml"/><Relationship Id="rId11" Type="http://schemas.openxmlformats.org/officeDocument/2006/relationships/slide" Target="slide46.xml"/><Relationship Id="rId5" Type="http://schemas.openxmlformats.org/officeDocument/2006/relationships/slide" Target="slide38.xml"/><Relationship Id="rId10" Type="http://schemas.openxmlformats.org/officeDocument/2006/relationships/slide" Target="slide44.xml"/><Relationship Id="rId4" Type="http://schemas.openxmlformats.org/officeDocument/2006/relationships/slide" Target="slide37.xml"/><Relationship Id="rId9" Type="http://schemas.openxmlformats.org/officeDocument/2006/relationships/slide" Target="slid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8.xml"/><Relationship Id="rId3" Type="http://schemas.openxmlformats.org/officeDocument/2006/relationships/image" Target="../media/image49.png"/><Relationship Id="rId7" Type="http://schemas.openxmlformats.org/officeDocument/2006/relationships/slide" Target="slide39.xml"/><Relationship Id="rId12" Type="http://schemas.openxmlformats.org/officeDocument/2006/relationships/slide" Target="slide46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8.xml"/><Relationship Id="rId11" Type="http://schemas.openxmlformats.org/officeDocument/2006/relationships/slide" Target="slide44.xml"/><Relationship Id="rId5" Type="http://schemas.openxmlformats.org/officeDocument/2006/relationships/slide" Target="slide37.xml"/><Relationship Id="rId10" Type="http://schemas.openxmlformats.org/officeDocument/2006/relationships/slide" Target="slide42.xml"/><Relationship Id="rId4" Type="http://schemas.openxmlformats.org/officeDocument/2006/relationships/slide" Target="slide36.xml"/><Relationship Id="rId9" Type="http://schemas.openxmlformats.org/officeDocument/2006/relationships/slide" Target="slide41.xml"/><Relationship Id="rId1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0.xml"/><Relationship Id="rId3" Type="http://schemas.openxmlformats.org/officeDocument/2006/relationships/slide" Target="slide36.xml"/><Relationship Id="rId7" Type="http://schemas.openxmlformats.org/officeDocument/2006/relationships/slide" Target="slide40.xml"/><Relationship Id="rId12" Type="http://schemas.openxmlformats.org/officeDocument/2006/relationships/slide" Target="slide48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9.xml"/><Relationship Id="rId11" Type="http://schemas.openxmlformats.org/officeDocument/2006/relationships/slide" Target="slide46.xml"/><Relationship Id="rId5" Type="http://schemas.openxmlformats.org/officeDocument/2006/relationships/slide" Target="slide38.xml"/><Relationship Id="rId10" Type="http://schemas.openxmlformats.org/officeDocument/2006/relationships/slide" Target="slide44.xml"/><Relationship Id="rId4" Type="http://schemas.openxmlformats.org/officeDocument/2006/relationships/slide" Target="slide37.xml"/><Relationship Id="rId9" Type="http://schemas.openxmlformats.org/officeDocument/2006/relationships/slide" Target="slide4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7.xml"/><Relationship Id="rId7" Type="http://schemas.openxmlformats.org/officeDocument/2006/relationships/slide" Target="slide41.xml"/><Relationship Id="rId12" Type="http://schemas.openxmlformats.org/officeDocument/2006/relationships/slide" Target="slide50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0.xml"/><Relationship Id="rId11" Type="http://schemas.openxmlformats.org/officeDocument/2006/relationships/slide" Target="slide48.xml"/><Relationship Id="rId5" Type="http://schemas.openxmlformats.org/officeDocument/2006/relationships/slide" Target="slide39.xml"/><Relationship Id="rId10" Type="http://schemas.openxmlformats.org/officeDocument/2006/relationships/slide" Target="slide46.xml"/><Relationship Id="rId4" Type="http://schemas.openxmlformats.org/officeDocument/2006/relationships/slide" Target="slide38.xml"/><Relationship Id="rId9" Type="http://schemas.openxmlformats.org/officeDocument/2006/relationships/slide" Target="slide4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YTSlide_10_1_0.9_1.3_0.9_1.1__1_1_0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" y="2144142"/>
            <a:ext cx="12208713" cy="290410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050" y="2152649"/>
            <a:ext cx="12192000" cy="2895600"/>
          </a:xfrm>
          <a:prstGeom prst="rect">
            <a:avLst/>
          </a:prstGeom>
          <a:solidFill>
            <a:schemeClr val="tx1">
              <a:lumMod val="50000"/>
              <a:lumOff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050" y="2920170"/>
            <a:ext cx="12192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第1</a:t>
            </a:r>
            <a:r>
              <a:rPr lang="zh-CN" altLang="en-US" sz="5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　电容器及电容</a:t>
            </a:r>
          </a:p>
        </p:txBody>
      </p:sp>
    </p:spTree>
    <p:extLst>
      <p:ext uri="{BB962C8B-B14F-4D97-AF65-F5344CB8AC3E}">
        <p14:creationId xmlns:p14="http://schemas.microsoft.com/office/powerpoint/2010/main" val="35294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0" name="yt_shape_12730"/>
          <p:cNvSpPr txBox="1"/>
          <p:nvPr/>
        </p:nvSpPr>
        <p:spPr>
          <a:xfrm>
            <a:off x="324071" y="467999"/>
            <a:ext cx="11924914" cy="4132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电容器充、放电现象中的三点注意</a:t>
            </a:r>
          </a:p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电容器充电时电流流向正极板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电容器放电时电流从正极板流出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_⨹_1_acf20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且充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放电电流均逐渐减小至零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电容器充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放电过程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电容器的电容不变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0_4ee84"/>
              </a:rPr>
              <a:t>极板上所带电荷量和电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压按正比关系变化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电容器充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放电过程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1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I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-</a:t>
            </a:r>
            <a:r>
              <a:rPr lang="en-US" altLang="zh-CN" sz="2800" b="0" i="1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t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9_314c0"/>
              </a:rPr>
              <a:t>图中曲线与坐标轴围成的面积表示电容器储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存的电荷量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4" name="yt_shape_12734"/>
          <p:cNvSpPr txBox="1"/>
          <p:nvPr/>
        </p:nvSpPr>
        <p:spPr>
          <a:xfrm>
            <a:off x="324071" y="467999"/>
            <a:ext cx="11924914" cy="1719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微软雅黑" pitchFamily="28"/>
              </a:rPr>
              <a:t>【例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微软雅黑" pitchFamily="28"/>
              </a:rPr>
              <a:t>1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微软雅黑" pitchFamily="28"/>
              </a:rPr>
              <a:t>】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电容器的充、放电实验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在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观察电容器的充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放电现象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_⨹_1_2ca70"/>
              </a:rPr>
              <a:t>”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实验中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所用器材如下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电阻箱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定值电阻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小灯泡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032b5"/>
              </a:rPr>
              <a:t>电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流表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秒表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单刀双掷开关以及导线若干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pic>
        <p:nvPicPr>
          <p:cNvPr id="12735" name="yt_image_12735" title="H_216">
            <a:extLst>
              <a:ext uri="">
                <a16:creationId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017" y="2390661"/>
            <a:ext cx="572196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7" name="yt_shape_12737"/>
          <p:cNvSpPr txBox="1"/>
          <p:nvPr/>
        </p:nvSpPr>
        <p:spPr>
          <a:xfrm>
            <a:off x="324071" y="467999"/>
            <a:ext cx="11543998" cy="23227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某同学设计的实验电路如图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a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所示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先将电阻箱的阻值调为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R</a:t>
            </a:r>
            <a:r>
              <a:rPr lang="en-US" altLang="zh-CN" sz="2800" b="0" i="0" u="none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2_d14a7,isEnd"/>
              </a:rPr>
              <a:t>将单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刀双掷开关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S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与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端相接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记录电流随时间的变化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7_4e39f,isEnd"/>
              </a:rPr>
              <a:t>电容器充电完成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开关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S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再与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端相接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相接后小灯泡亮度变化情况可能是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</a:t>
            </a:r>
            <a:r>
              <a:rPr sz="1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100" b="0" i="0" spc="-1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100" b="0" i="0" spc="-1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填正确答案标号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）。</a:t>
            </a:r>
          </a:p>
        </p:txBody>
      </p:sp>
      <p:graphicFrame>
        <p:nvGraphicFramePr>
          <p:cNvPr id="12738" name="yt_table_12738" title="H_141.12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597714"/>
              </p:ext>
            </p:extLst>
          </p:nvPr>
        </p:nvGraphicFramePr>
        <p:xfrm>
          <a:off x="324066" y="2841539"/>
          <a:ext cx="6789738" cy="1792224"/>
        </p:xfrm>
        <a:graphic>
          <a:graphicData uri="http://schemas.openxmlformats.org/drawingml/2006/table">
            <a:tbl>
              <a:tblPr/>
              <a:tblGrid>
                <a:gridCol w="6789738">
                  <a:extLst>
                    <a:ext uri="{9D8B030D-6E8A-4147-A177-3AD203B41FA5}">
                      <a16:colId xmlns:a16="http://schemas.microsoft.com/office/drawing/2014/main" val="10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迅速变亮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然后亮度趋于稳定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03492" indent="-503492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B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亮度逐渐增大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然后趋于稳定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03492" indent="-503492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迅速变亮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然后亮度逐渐减小至熄灭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2"/>
                  </a:ext>
                </a:extLst>
              </a:tr>
            </a:tbl>
          </a:graphicData>
        </a:graphic>
      </p:graphicFrame>
      <p:sp>
        <p:nvSpPr>
          <p:cNvPr id="12740" name="yt_shape_12740"/>
          <p:cNvSpPr txBox="1"/>
          <p:nvPr/>
        </p:nvSpPr>
        <p:spPr>
          <a:xfrm>
            <a:off x="324071" y="4684155"/>
            <a:ext cx="11924914" cy="17386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FF"/>
                </a:solidFill>
                <a:effectLst/>
                <a:latin typeface="微软雅黑" pitchFamily="28"/>
                <a:ea typeface="微软雅黑" pitchFamily="28"/>
              </a:rPr>
              <a:t>解析：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开关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S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与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端相接时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小灯泡不发光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电容器充电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开关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S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1_c66b3"/>
              </a:rPr>
              <a:t>与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“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仿宋" pitchFamily="28"/>
                <a:ea typeface="仿宋" pitchFamily="28"/>
              </a:rPr>
              <a:t>”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端相接时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电容器放电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且放电电流逐渐变小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直至为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0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故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1_1e405"/>
              </a:rPr>
              <a:t>正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确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A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、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B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错误。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DC53117-A301-5B55-702C-7319EF46D3DD}"/>
              </a:ext>
            </a:extLst>
          </p:cNvPr>
          <p:cNvSpPr txBox="1"/>
          <p:nvPr/>
        </p:nvSpPr>
        <p:spPr>
          <a:xfrm>
            <a:off x="10567098" y="1616009"/>
            <a:ext cx="416624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C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0" grpId="0" build="allAtOnce"/>
      <p:bldP spid="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1" name="yt_shape_12741"/>
          <p:cNvSpPr txBox="1"/>
          <p:nvPr/>
        </p:nvSpPr>
        <p:spPr>
          <a:xfrm>
            <a:off x="324071" y="467999"/>
            <a:ext cx="11543998" cy="29259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将电阻箱的阻值调为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R</a:t>
            </a:r>
            <a:r>
              <a:rPr lang="en-US" altLang="zh-CN" sz="2800" b="0" i="0" u="none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R</a:t>
            </a:r>
            <a:r>
              <a:rPr lang="en-US" altLang="zh-CN" sz="2800" b="0" i="0" u="none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＞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R</a:t>
            </a:r>
            <a:r>
              <a:rPr lang="en-US" altLang="zh-CN" sz="2800" b="0" i="0" u="none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再次将开关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S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与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端相接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1f1c0,isEnd"/>
              </a:rPr>
              <a:t>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次记录电流随时间的变化情况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两次得到的电流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I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随时间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t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变化如图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b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3_1974a,isEnd"/>
              </a:rPr>
              <a:t>中曲线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所示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其中实线是电阻箱阻值为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</a:t>
            </a:r>
            <a:r>
              <a:rPr sz="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R</a:t>
            </a:r>
            <a:r>
              <a:rPr lang="en-US" altLang="zh-CN" sz="2800" b="0" i="0" u="none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R</a:t>
            </a:r>
            <a:r>
              <a:rPr lang="en-US" altLang="zh-CN" sz="2800" b="0" i="0" u="none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时的结果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_⨹_1_4310f,isEnd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曲线与坐标轴所围面积等于该次充电完成后电容器上的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</a:t>
            </a:r>
            <a:r>
              <a:rPr sz="1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aad7b,isEnd"/>
              </a:rPr>
              <a:t>填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电压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电荷量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）。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42" name="yt_shape_12742"/>
              <p:cNvSpPr txBox="1"/>
              <p:nvPr/>
            </p:nvSpPr>
            <p:spPr>
              <a:xfrm>
                <a:off x="324071" y="3444781"/>
                <a:ext cx="11924914" cy="194251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algn="l" eaLnBrk="1" latinLnBrk="0" hangingPunct="0">
                  <a:lnSpc>
                    <a:spcPct val="140000"/>
                  </a:lnSpc>
                </a:pPr>
                <a:r>
                  <a:rPr lang="zh-CN" altLang="zh-CN" sz="2800" b="0" i="0" u="none">
                    <a:solidFill>
                      <a:srgbClr val="0000FF"/>
                    </a:solidFill>
                    <a:effectLst/>
                    <a:latin typeface="微软雅黑" pitchFamily="28"/>
                    <a:ea typeface="微软雅黑" pitchFamily="28"/>
                  </a:rPr>
                  <a:t>解析：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开始充电时实线中的电流较虚线的小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说明电路中的电阻较大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1_e83f2"/>
                  </a:rPr>
                  <a:t>对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应电阻箱阻值为</a:t>
                </a:r>
                <a:r>
                  <a:rPr lang="en-US" altLang="zh-CN" sz="2800" b="0" i="1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R</a:t>
                </a:r>
                <a:r>
                  <a:rPr lang="en-US" altLang="zh-CN" sz="2800" b="0" i="0" u="none" baseline="-2500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2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；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根据</a:t>
                </a:r>
                <a:r>
                  <a:rPr lang="en-US" altLang="zh-CN" sz="2800" b="0" i="1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I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𝑞</m:t>
                        </m:r>
                      </m:num>
                      <m:den>
                        <m:r>
                          <a:rPr lang="en-US" altLang="zh-CN" sz="28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可知</a:t>
                </a:r>
                <a:r>
                  <a:rPr lang="en-US" altLang="zh-CN" sz="2800" b="0" i="1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0" i="1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It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则</a:t>
                </a:r>
                <a:r>
                  <a:rPr lang="en-US" altLang="zh-CN" sz="2800" b="0" i="1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I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-</a:t>
                </a:r>
                <a:r>
                  <a:rPr lang="en-US" altLang="zh-CN" sz="2800" b="0" i="1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t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12_56919"/>
                  </a:rPr>
                  <a:t>图像中曲线与坐标轴围成的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面积为该次充电完成后电容器上的电荷量。</a:t>
                </a:r>
              </a:p>
            </p:txBody>
          </p:sp>
        </mc:Choice>
        <mc:Fallback xmlns:a16="http://schemas.microsoft.com/office/drawing/2014/main" xmlns="">
          <p:sp>
            <p:nvSpPr>
              <p:cNvPr id="12742" name="yt_shape_127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71" y="3444781"/>
                <a:ext cx="11924914" cy="1942519"/>
              </a:xfrm>
              <a:prstGeom prst="rect">
                <a:avLst/>
              </a:prstGeom>
              <a:blipFill>
                <a:blip r:embed="rId2"/>
                <a:stretch>
                  <a:fillRect l="-1789" t="-1254" b="-9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261293E4-AA83-8246-EB74-60F381538034}"/>
              </a:ext>
            </a:extLst>
          </p:cNvPr>
          <p:cNvSpPr txBox="1"/>
          <p:nvPr/>
        </p:nvSpPr>
        <p:spPr>
          <a:xfrm>
            <a:off x="5568060" y="1559278"/>
            <a:ext cx="516636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1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R</a:t>
            </a:r>
            <a:r>
              <a:rPr kumimoji="0" lang="en-US" altLang="zh-CN" sz="2800" b="0" i="0" strike="noStrike" kern="1200" cap="none" spc="0" normalizeH="0" baseline="-25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2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38AAE61-1ED9-501B-6E35-6861824ACEFC}"/>
              </a:ext>
            </a:extLst>
          </p:cNvPr>
          <p:cNvSpPr txBox="1"/>
          <p:nvPr/>
        </p:nvSpPr>
        <p:spPr>
          <a:xfrm>
            <a:off x="9124059" y="2213417"/>
            <a:ext cx="12468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电荷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量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2" grpId="0" build="allAtOnce"/>
      <p:bldP spid="2" grpId="0" build="allAtOnce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428750"/>
            <a:ext cx="12192000" cy="36703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3953061" y="2060475"/>
            <a:ext cx="0" cy="595635"/>
          </a:xfrm>
          <a:prstGeom prst="line">
            <a:avLst/>
          </a:prstGeom>
          <a:ln w="22225">
            <a:solidFill>
              <a:srgbClr val="22252A"/>
            </a:solidFill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644576" y="3302066"/>
            <a:ext cx="0" cy="595635"/>
          </a:xfrm>
          <a:prstGeom prst="line">
            <a:avLst/>
          </a:prstGeom>
          <a:ln w="22225">
            <a:solidFill>
              <a:srgbClr val="C00000"/>
            </a:solidFill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948306" y="2068901"/>
            <a:ext cx="1798820" cy="1798820"/>
            <a:chOff x="2329306" y="2634955"/>
            <a:chExt cx="1798820" cy="1798820"/>
          </a:xfrm>
        </p:grpSpPr>
        <p:sp>
          <p:nvSpPr>
            <p:cNvPr id="13" name="矩形 12"/>
            <p:cNvSpPr/>
            <p:nvPr/>
          </p:nvSpPr>
          <p:spPr>
            <a:xfrm>
              <a:off x="2329306" y="2634955"/>
              <a:ext cx="1798820" cy="17988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797975" y="2969317"/>
              <a:ext cx="86433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Aparajita" panose="020B0604020202020204" pitchFamily="34" charset="0"/>
                  <a:cs typeface="Aparajita" panose="020B0604020202020204" pitchFamily="34" charset="0"/>
                </a:rPr>
                <a:t>02</a:t>
              </a:r>
              <a:endParaRPr lang="zh-CN" altLang="en-US" sz="66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814911" y="3723965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Aparajita" panose="020B0604020202020204" pitchFamily="34" charset="0"/>
                  <a:cs typeface="Aparajita" panose="020B0604020202020204" pitchFamily="34" charset="0"/>
                </a:rPr>
                <a:t>PART</a:t>
              </a:r>
              <a:endParaRPr lang="zh-CN" alt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endParaRPr>
            </a:p>
          </p:txBody>
        </p:sp>
      </p:grpSp>
      <p:sp>
        <p:nvSpPr>
          <p:cNvPr id="17" name="文本框 16">
            <a:hlinkClick r:id="rId2" action="ppaction://hlinksldjump"/>
          </p:cNvPr>
          <p:cNvSpPr txBox="1"/>
          <p:nvPr/>
        </p:nvSpPr>
        <p:spPr>
          <a:xfrm>
            <a:off x="4553834" y="1942793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知识点二</a:t>
            </a:r>
          </a:p>
        </p:txBody>
      </p:sp>
      <p:sp>
        <p:nvSpPr>
          <p:cNvPr id="16" name="文本框 15">
            <a:hlinkClick r:id="rId3" action="ppaction://hlinksldjump"/>
          </p:cNvPr>
          <p:cNvSpPr txBox="1"/>
          <p:nvPr/>
        </p:nvSpPr>
        <p:spPr>
          <a:xfrm>
            <a:off x="4553834" y="3037082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电容</a:t>
            </a:r>
          </a:p>
        </p:txBody>
      </p:sp>
    </p:spTree>
    <p:extLst>
      <p:ext uri="{BB962C8B-B14F-4D97-AF65-F5344CB8AC3E}">
        <p14:creationId xmlns:p14="http://schemas.microsoft.com/office/powerpoint/2010/main" val="313097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45" name="yt_image_12745" title="H_50.37496">
            <a:extLst>
              <a:ext uri="">
                <a16:creationI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057" y="420602"/>
            <a:ext cx="2431845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47" name="yt_shape_12747"/>
          <p:cNvSpPr txBox="1"/>
          <p:nvPr/>
        </p:nvSpPr>
        <p:spPr>
          <a:xfrm>
            <a:off x="382128" y="1111011"/>
            <a:ext cx="11924914" cy="23419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情境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27_ccd27"/>
              </a:rPr>
              <a:t>全球首创超级电容储能式现代电车在中国宁波基地下线。该种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电车没有传统无轨电车的</a:t>
            </a:r>
            <a:r>
              <a:rPr lang="en-US" altLang="zh-CN" sz="2800" b="0" i="0" u="none" spc="15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“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辫子</a:t>
            </a:r>
            <a:r>
              <a:rPr lang="en-US" altLang="zh-CN" sz="2800" b="0" i="0" u="none" spc="150">
                <a:solidFill>
                  <a:srgbClr val="000000"/>
                </a:solidFill>
                <a:effectLst/>
                <a:latin typeface="楷体" pitchFamily="28"/>
                <a:ea typeface="楷体" pitchFamily="28"/>
              </a:rPr>
              <a:t>”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没有尾气排放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7_c574d"/>
              </a:rPr>
              <a:t>乘客上下车的数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十秒内可充满电并持续行驶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  <a:sym typeface="_⨹_17_9d66e"/>
              </a:rPr>
              <a:t>刹车和下坡时可把部分动能转化成电能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/>
            </a:r>
            <a:b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回收储存再使用。</a:t>
            </a:r>
          </a:p>
        </p:txBody>
      </p:sp>
      <p:pic>
        <p:nvPicPr>
          <p:cNvPr id="12748" name="yt_image_12748" title="H_172.12495">
            <a:extLst>
              <a:ext uri="">
                <a16:creationI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1400" y="3570097"/>
            <a:ext cx="3730600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yt_shape_12750"/>
          <p:cNvSpPr txBox="1"/>
          <p:nvPr/>
        </p:nvSpPr>
        <p:spPr>
          <a:xfrm>
            <a:off x="382057" y="3570097"/>
            <a:ext cx="7824413" cy="181470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问题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当超级电容充电时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电容器的电荷量增加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0_5b5ec"/>
              </a:rPr>
              <a:t>电容器两极板间的</a:t>
            </a:r>
            <a:r>
              <a:rPr lang="zh-CN" altLang="zh-CN" sz="2800" b="0" i="0" u="none" dirty="0" smtClean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0_5b5ec"/>
              </a:rPr>
              <a:t>电势</a:t>
            </a:r>
            <a:r>
              <a:rPr lang="zh-CN" altLang="zh-CN" sz="2800" b="0" i="0" u="none" dirty="0" smtClean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差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如何变化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？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带电荷量</a:t>
            </a:r>
            <a:r>
              <a:rPr lang="en-US" altLang="zh-CN" sz="2800" b="0" i="1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Q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和板间电势差</a:t>
            </a:r>
            <a:r>
              <a:rPr lang="en-US" altLang="zh-CN" sz="2800" b="0" i="1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U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的比值是否发生变化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？</a:t>
            </a:r>
          </a:p>
        </p:txBody>
      </p:sp>
      <p:sp>
        <p:nvSpPr>
          <p:cNvPr id="7" name="yt_shape_12751"/>
          <p:cNvSpPr txBox="1"/>
          <p:nvPr/>
        </p:nvSpPr>
        <p:spPr>
          <a:xfrm>
            <a:off x="325071" y="5509970"/>
            <a:ext cx="3231654" cy="53322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FF"/>
                </a:solidFill>
                <a:effectLst/>
                <a:latin typeface="微软雅黑" pitchFamily="28"/>
                <a:ea typeface="微软雅黑" pitchFamily="28"/>
              </a:rPr>
              <a:t>提示：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增大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不变。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3" name="yt_shape_12753"/>
          <p:cNvSpPr txBox="1"/>
          <p:nvPr/>
        </p:nvSpPr>
        <p:spPr>
          <a:xfrm>
            <a:off x="324000" y="467999"/>
            <a:ext cx="2457789" cy="56534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950" b="0" i="0" u="none" spc="-2950">
                <a:solidFill>
                  <a:srgbClr val="1EE3CF"/>
                </a:solidFill>
                <a:effectLst/>
                <a:latin typeface="Times New Roman" pitchFamily="30"/>
                <a:ea typeface="宋体" pitchFamily="30"/>
              </a:rPr>
              <a:t> </a:t>
            </a:r>
            <a:r>
              <a:rPr lang="en-US" altLang="zh-CN" sz="2950" b="0" i="0" u="none" spc="18428">
                <a:solidFill>
                  <a:srgbClr val="1EE3CF"/>
                </a:solidFill>
                <a:effectLst/>
                <a:latin typeface="Times New Roman" pitchFamily="30"/>
                <a:ea typeface="宋体" pitchFamily="30"/>
              </a:rPr>
              <a:t> </a:t>
            </a:r>
          </a:p>
        </p:txBody>
      </p:sp>
      <p:pic>
        <p:nvPicPr>
          <p:cNvPr id="12752" name="yt_image_12752">
            <a:extLst>
              <a:ext uri="">
                <a16:creationI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xmlns:m="http://schemas.openxmlformats.org/officeDocument/2006/math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00" y="467999"/>
            <a:ext cx="2431845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55" name="yt_shape_12755"/>
          <p:cNvSpPr txBox="1"/>
          <p:nvPr/>
        </p:nvSpPr>
        <p:spPr>
          <a:xfrm>
            <a:off x="324000" y="1158408"/>
            <a:ext cx="1166986" cy="53322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电容</a:t>
            </a:r>
          </a:p>
        </p:txBody>
      </p:sp>
      <p:sp>
        <p:nvSpPr>
          <p:cNvPr id="12756" name="yt_shape_12756"/>
          <p:cNvSpPr txBox="1"/>
          <p:nvPr/>
        </p:nvSpPr>
        <p:spPr>
          <a:xfrm>
            <a:off x="324071" y="1742419"/>
            <a:ext cx="11543998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 spc="15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定义</a:t>
            </a: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电容器所带的电荷量</a:t>
            </a:r>
            <a:r>
              <a:rPr lang="en-US" altLang="zh-CN" sz="2800" b="0" i="1" u="none" spc="15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Q</a:t>
            </a: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与电容器两极板之间的</a:t>
            </a:r>
            <a:r>
              <a:rPr sz="2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</a:t>
            </a:r>
            <a:r>
              <a:rPr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 dirty="0" smtClean="0">
                <a:latin typeface="Times New Roman"/>
              </a:rPr>
              <a:t>⁠</a:t>
            </a:r>
            <a:r>
              <a:rPr lang="zh-CN" altLang="zh-CN" sz="2800" b="0" i="0" u="none" spc="150" dirty="0" smtClean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之</a:t>
            </a: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比</a:t>
            </a:r>
            <a:r>
              <a:rPr lang="zh-CN" altLang="zh-CN" sz="2800" b="0" i="0" u="none" spc="150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。</a:t>
            </a:r>
          </a:p>
        </p:txBody>
      </p:sp>
      <p:sp>
        <p:nvSpPr>
          <p:cNvPr id="12757" name="yt_shape_12757"/>
          <p:cNvSpPr txBox="1"/>
          <p:nvPr/>
        </p:nvSpPr>
        <p:spPr>
          <a:xfrm>
            <a:off x="324000" y="2909475"/>
            <a:ext cx="4204934" cy="79925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定义式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0" i="1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＝</a:t>
            </a:r>
            <a:r>
              <a:rPr sz="37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</a:t>
            </a:r>
            <a:r>
              <a:rPr sz="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 dirty="0">
                <a:latin typeface="Times New Roman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。</a:t>
            </a:r>
          </a:p>
        </p:txBody>
      </p:sp>
      <p:sp>
        <p:nvSpPr>
          <p:cNvPr id="12759" name="yt_shape_12759"/>
          <p:cNvSpPr txBox="1"/>
          <p:nvPr/>
        </p:nvSpPr>
        <p:spPr>
          <a:xfrm>
            <a:off x="324000" y="3759521"/>
            <a:ext cx="8079135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物理意义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表征电容器储存</a:t>
            </a:r>
            <a:r>
              <a:rPr sz="2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的特性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。</a:t>
            </a:r>
          </a:p>
        </p:txBody>
      </p:sp>
      <p:sp>
        <p:nvSpPr>
          <p:cNvPr id="12760" name="yt_shape_12760"/>
          <p:cNvSpPr txBox="1"/>
          <p:nvPr/>
        </p:nvSpPr>
        <p:spPr>
          <a:xfrm>
            <a:off x="324071" y="4342506"/>
            <a:ext cx="11924914" cy="17386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单位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在国际单位制中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电容的单位是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简称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</a:t>
            </a:r>
            <a:r>
              <a:rPr sz="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98711,isEnd"/>
              </a:rPr>
              <a:t>符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号是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</a:t>
            </a:r>
            <a:r>
              <a:rPr sz="1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常用单位有微法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μF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和皮法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pF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μF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＝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F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98d0a,isEnd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pF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＝</a:t>
            </a:r>
            <a:r>
              <a:rPr sz="2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</a:t>
            </a:r>
            <a:r>
              <a:rPr sz="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F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F610873-5280-B573-CDC0-183A3FBF7369}"/>
              </a:ext>
            </a:extLst>
          </p:cNvPr>
          <p:cNvSpPr txBox="1"/>
          <p:nvPr/>
        </p:nvSpPr>
        <p:spPr>
          <a:xfrm>
            <a:off x="907493" y="2191310"/>
            <a:ext cx="2062861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电势差</a:t>
            </a:r>
            <a:r>
              <a:rPr kumimoji="0" lang="en-US" altLang="zh-CN" sz="2800" b="0" i="1" strike="noStrike" kern="1200" cap="none" spc="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U</a:t>
            </a:r>
            <a:r>
              <a:rPr kumimoji="0" lang="zh-CN" altLang="zh-CN" sz="2800" b="0" i="0" strike="noStrike" kern="1200" cap="none" spc="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1_d0497"/>
              </a:rPr>
              <a:t>　</a:t>
            </a:r>
            <a:r>
              <a:rPr kumimoji="0" lang="zh-CN" altLang="zh-CN" sz="2800" b="0" i="0" strike="noStrike" kern="1200" cap="none" spc="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BDE2177-5340-5C94-FD52-1D0D6A57F9FC}"/>
                  </a:ext>
                </a:extLst>
              </p:cNvPr>
              <p:cNvSpPr txBox="1"/>
              <p:nvPr/>
            </p:nvSpPr>
            <p:spPr>
              <a:xfrm>
                <a:off x="3493127" y="2770696"/>
                <a:ext cx="729614" cy="885140"/>
              </a:xfrm>
              <a:prstGeom prst="rect">
                <a:avLst/>
              </a:prstGeom>
              <a:noFill/>
            </p:spPr>
            <p:txBody>
              <a:bodyPr vert="horz" wrap="none" rtlCol="0" anchor="ctr">
                <a:no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800" b="0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kumimoji="0" lang="en-US" altLang="zh-CN" sz="2800" b="0" i="1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𝑄</m:t>
                        </m:r>
                      </m:num>
                      <m:den>
                        <m:r>
                          <a:rPr kumimoji="0" lang="en-US" altLang="zh-CN" sz="2800" b="0" i="1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𝑈</m:t>
                        </m:r>
                      </m:den>
                    </m:f>
                  </m:oMath>
                </a14:m>
                <a:r>
                  <a:rPr kumimoji="0" lang="zh-CN" altLang="zh-CN" sz="2800" b="0" i="0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 pitchFamily="28"/>
                    <a:ea typeface="宋体" pitchFamily="28"/>
                  </a:rPr>
                  <a:t>　</a:t>
                </a:r>
                <a:endParaRPr lang="zh-CN" altLang="en-US">
                  <a:solidFill>
                    <a:srgbClr val="C00000"/>
                  </a:solidFill>
                </a:endParaRPr>
              </a:p>
            </p:txBody>
          </p:sp>
        </mc:Choice>
        <mc:Fallback xmlns:p15="http://schemas.microsoft.com/office/powerpoint/2012/main" xmlns:p14="http://schemas.microsoft.com/office/powerpoint/2010/main" xmlns:a16="http://schemas.microsoft.com/office/drawing/2014/main" xmlns:m="http://schemas.openxmlformats.org/officeDocument/2006/math"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BDE2177-5340-5C94-FD52-1D0D6A57F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127" y="2770696"/>
                <a:ext cx="729614" cy="8851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0DE24F3A-DD38-7109-AB4E-8DE4D35084F6}"/>
              </a:ext>
            </a:extLst>
          </p:cNvPr>
          <p:cNvSpPr txBox="1"/>
          <p:nvPr/>
        </p:nvSpPr>
        <p:spPr>
          <a:xfrm>
            <a:off x="5745789" y="3712715"/>
            <a:ext cx="1246887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电荷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16D46A0-F25B-4699-8362-EA6B234DE020}"/>
              </a:ext>
            </a:extLst>
          </p:cNvPr>
          <p:cNvSpPr txBox="1"/>
          <p:nvPr/>
        </p:nvSpPr>
        <p:spPr>
          <a:xfrm>
            <a:off x="7523859" y="4295700"/>
            <a:ext cx="12468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法拉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82A3EDF-8A0E-1387-DF0C-602527BFEE72}"/>
              </a:ext>
            </a:extLst>
          </p:cNvPr>
          <p:cNvSpPr txBox="1"/>
          <p:nvPr/>
        </p:nvSpPr>
        <p:spPr>
          <a:xfrm>
            <a:off x="10013059" y="4295700"/>
            <a:ext cx="891286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法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A46801D-764C-6E57-0B7A-34CD47C9942F}"/>
              </a:ext>
            </a:extLst>
          </p:cNvPr>
          <p:cNvSpPr txBox="1"/>
          <p:nvPr/>
        </p:nvSpPr>
        <p:spPr>
          <a:xfrm>
            <a:off x="1300860" y="4893108"/>
            <a:ext cx="734124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F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3495AF5-68AD-925F-3C88-ADDDC60F10AB}"/>
              </a:ext>
            </a:extLst>
          </p:cNvPr>
          <p:cNvSpPr txBox="1"/>
          <p:nvPr/>
        </p:nvSpPr>
        <p:spPr>
          <a:xfrm>
            <a:off x="9676509" y="4893108"/>
            <a:ext cx="12468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10</a:t>
            </a:r>
            <a:r>
              <a:rPr kumimoji="0" lang="zh-CN" altLang="zh-CN" sz="2800" b="0" i="0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－</a:t>
            </a:r>
            <a:r>
              <a:rPr kumimoji="0" lang="en-US" altLang="zh-CN" sz="2800" b="0" i="0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6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4CFD0A3-6615-B14D-369C-552684627E95}"/>
              </a:ext>
            </a:extLst>
          </p:cNvPr>
          <p:cNvSpPr txBox="1"/>
          <p:nvPr/>
        </p:nvSpPr>
        <p:spPr>
          <a:xfrm>
            <a:off x="1321498" y="5490516"/>
            <a:ext cx="1365949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10</a:t>
            </a:r>
            <a:r>
              <a:rPr kumimoji="0" lang="zh-CN" altLang="zh-CN" sz="2800" b="0" i="0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+mn-cs"/>
              </a:rPr>
              <a:t>－</a:t>
            </a:r>
            <a:r>
              <a:rPr kumimoji="0" lang="en-US" altLang="zh-CN" sz="2800" b="0" i="0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12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57" grpId="0" build="allAtOnce"/>
      <p:bldP spid="12759" grpId="0" build="allAtOnce"/>
      <p:bldP spid="12760" grpId="0" build="allAtOnce"/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1" name="yt_shape_12761"/>
          <p:cNvSpPr txBox="1"/>
          <p:nvPr/>
        </p:nvSpPr>
        <p:spPr>
          <a:xfrm>
            <a:off x="324000" y="467999"/>
            <a:ext cx="5116785" cy="53322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电容器的额定电压和击穿电压</a:t>
            </a:r>
          </a:p>
        </p:txBody>
      </p:sp>
      <p:sp>
        <p:nvSpPr>
          <p:cNvPr id="12762" name="yt_shape_12762"/>
          <p:cNvSpPr txBox="1"/>
          <p:nvPr/>
        </p:nvSpPr>
        <p:spPr>
          <a:xfrm>
            <a:off x="324000" y="1052010"/>
            <a:ext cx="8079135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额定电压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电容器外壳上标的</a:t>
            </a:r>
            <a:r>
              <a:rPr sz="2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。</a:t>
            </a:r>
          </a:p>
        </p:txBody>
      </p:sp>
      <p:sp>
        <p:nvSpPr>
          <p:cNvPr id="12763" name="yt_shape_12763"/>
          <p:cNvSpPr txBox="1"/>
          <p:nvPr/>
        </p:nvSpPr>
        <p:spPr>
          <a:xfrm>
            <a:off x="324000" y="1634995"/>
            <a:ext cx="8079135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击穿电压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电容器不被击穿的</a:t>
            </a:r>
            <a:r>
              <a:rPr sz="2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23E6A13-ED11-13F6-68D8-93DB2D103E3F}"/>
              </a:ext>
            </a:extLst>
          </p:cNvPr>
          <p:cNvSpPr txBox="1"/>
          <p:nvPr/>
        </p:nvSpPr>
        <p:spPr>
          <a:xfrm>
            <a:off x="6101389" y="1005204"/>
            <a:ext cx="1246887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工作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114EBE2-5389-02FA-43C2-E58A90CEE369}"/>
              </a:ext>
            </a:extLst>
          </p:cNvPr>
          <p:cNvSpPr txBox="1"/>
          <p:nvPr/>
        </p:nvSpPr>
        <p:spPr>
          <a:xfrm>
            <a:off x="6101389" y="1588189"/>
            <a:ext cx="1246887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极限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63" grpId="0" build="allAtOnce"/>
      <p:bldP spid="2" grpId="0" build="allAtOnce"/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4" name="yt_shape_12764"/>
          <p:cNvSpPr txBox="1"/>
          <p:nvPr/>
        </p:nvSpPr>
        <p:spPr>
          <a:xfrm>
            <a:off x="324000" y="467999"/>
            <a:ext cx="2154436" cy="53790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31849B"/>
                </a:solidFill>
                <a:effectLst/>
                <a:latin typeface="微软雅黑" pitchFamily="28"/>
                <a:ea typeface="微软雅黑" pitchFamily="28"/>
              </a:rPr>
              <a:t>【易错辨析】</a:t>
            </a:r>
          </a:p>
        </p:txBody>
      </p:sp>
      <p:sp>
        <p:nvSpPr>
          <p:cNvPr id="12765" name="yt_shape_12765"/>
          <p:cNvSpPr txBox="1"/>
          <p:nvPr/>
        </p:nvSpPr>
        <p:spPr>
          <a:xfrm>
            <a:off x="324000" y="1056691"/>
            <a:ext cx="11475577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  <a:tabLst>
                <a:tab pos="9586393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放电的电容器电荷量为零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电容也为零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en-US" altLang="zh-CN" sz="300" b="0" i="0" u="none">
                <a:solidFill>
                  <a:srgbClr val="000000"/>
                </a:solidFill>
                <a:effectLst/>
                <a:latin typeface="Times New Roman" pitchFamily="3"/>
                <a:ea typeface="宋体" pitchFamily="3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宋体" pitchFamily="28"/>
                <a:ea typeface="宋体" pitchFamily="28"/>
              </a:rPr>
              <a:t>×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2766" name="yt_shape_12766"/>
          <p:cNvSpPr txBox="1"/>
          <p:nvPr/>
        </p:nvSpPr>
        <p:spPr>
          <a:xfrm>
            <a:off x="324071" y="1639676"/>
            <a:ext cx="11543998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  <a:tabLst>
                <a:tab pos="9586393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对于确定的电容器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20_fa171"/>
              </a:rPr>
              <a:t>它所带电荷量与它两极板间电压的比值保持不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变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en-US" altLang="zh-CN" sz="300" b="0" i="0" u="none">
                <a:solidFill>
                  <a:srgbClr val="000000"/>
                </a:solidFill>
                <a:effectLst/>
                <a:latin typeface="Times New Roman" pitchFamily="3"/>
                <a:ea typeface="宋体" pitchFamily="3"/>
              </a:rPr>
              <a:t>	</a:t>
            </a:r>
            <a:r>
              <a:rPr lang="zh-CN" altLang="zh-CN" sz="2800" b="0" i="0" u="none" spc="2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 spc="250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 spc="250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Times New Roman" pitchFamily="28"/>
              </a:rPr>
              <a:t>√</a:t>
            </a:r>
            <a:r>
              <a:rPr lang="zh-CN" altLang="zh-CN" sz="2800" b="0" i="0" u="none" spc="250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 spc="2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2767" name="yt_shape_12767"/>
          <p:cNvSpPr txBox="1"/>
          <p:nvPr/>
        </p:nvSpPr>
        <p:spPr>
          <a:xfrm>
            <a:off x="324071" y="2825903"/>
            <a:ext cx="11924914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  <a:tabLst>
                <a:tab pos="9586393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当加在电容器两端的电压超过额定电压时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电容器将被击穿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_⨹_1_2b437"/>
              </a:rPr>
              <a:t>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en-US" altLang="zh-CN" sz="300" b="0" i="0" u="none">
                <a:solidFill>
                  <a:srgbClr val="000000"/>
                </a:solidFill>
                <a:effectLst/>
                <a:latin typeface="Times New Roman" pitchFamily="3"/>
                <a:ea typeface="宋体" pitchFamily="3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宋体" pitchFamily="28"/>
                <a:ea typeface="宋体" pitchFamily="28"/>
              </a:rPr>
              <a:t>×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27C5574-D85E-ADBA-A672-DAA5A76D1C5A}"/>
              </a:ext>
            </a:extLst>
          </p:cNvPr>
          <p:cNvSpPr txBox="1"/>
          <p:nvPr/>
        </p:nvSpPr>
        <p:spPr>
          <a:xfrm>
            <a:off x="10531784" y="1009885"/>
            <a:ext cx="5356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8"/>
                <a:ea typeface="宋体" pitchFamily="28"/>
              </a:rPr>
              <a:t>×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731F65C-803B-3307-80BA-4AE512477609}"/>
              </a:ext>
            </a:extLst>
          </p:cNvPr>
          <p:cNvSpPr txBox="1"/>
          <p:nvPr/>
        </p:nvSpPr>
        <p:spPr>
          <a:xfrm>
            <a:off x="10595355" y="2190278"/>
            <a:ext cx="407099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2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Times New Roman" pitchFamily="28"/>
              </a:rPr>
              <a:t>√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E4ED974-CD61-9C9D-0FF0-D57D0096F879}"/>
              </a:ext>
            </a:extLst>
          </p:cNvPr>
          <p:cNvSpPr txBox="1"/>
          <p:nvPr/>
        </p:nvSpPr>
        <p:spPr>
          <a:xfrm>
            <a:off x="10531855" y="3376505"/>
            <a:ext cx="5356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8"/>
                <a:ea typeface="宋体" pitchFamily="28"/>
              </a:rPr>
              <a:t>×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66" grpId="0" build="allAtOnce"/>
      <p:bldP spid="12767" grpId="0" build="allAtOnce"/>
      <p:bldP spid="2" grpId="0" build="allAtOnce"/>
      <p:bldP spid="3" grpId="0" build="allAtOnce"/>
      <p:bldP spid="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" name="yt_shape_12769"/>
          <p:cNvSpPr txBox="1"/>
          <p:nvPr/>
        </p:nvSpPr>
        <p:spPr>
          <a:xfrm>
            <a:off x="324000" y="467999"/>
            <a:ext cx="2457789" cy="56534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950" b="0" i="0" u="none" spc="-2950">
                <a:solidFill>
                  <a:srgbClr val="1EE3CF"/>
                </a:solidFill>
                <a:effectLst/>
                <a:latin typeface="Times New Roman" pitchFamily="30"/>
                <a:ea typeface="宋体" pitchFamily="30"/>
              </a:rPr>
              <a:t> </a:t>
            </a:r>
            <a:r>
              <a:rPr lang="en-US" altLang="zh-CN" sz="2950" b="0" i="0" u="none" spc="18428">
                <a:solidFill>
                  <a:srgbClr val="1EE3CF"/>
                </a:solidFill>
                <a:effectLst/>
                <a:latin typeface="Times New Roman" pitchFamily="30"/>
                <a:ea typeface="宋体" pitchFamily="30"/>
              </a:rPr>
              <a:t> </a:t>
            </a:r>
          </a:p>
        </p:txBody>
      </p:sp>
      <p:pic>
        <p:nvPicPr>
          <p:cNvPr id="12768" name="yt_image_12768" title="H_50.37496">
            <a:extLst>
              <a:ext uri="">
                <a16:creationI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xmlns:m="http://schemas.openxmlformats.org/officeDocument/2006/math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00" y="467999"/>
            <a:ext cx="2431845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771" name="yt_shape_12771"/>
              <p:cNvSpPr txBox="1"/>
              <p:nvPr/>
            </p:nvSpPr>
            <p:spPr>
              <a:xfrm>
                <a:off x="324000" y="1273187"/>
                <a:ext cx="11924914" cy="226829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algn="l" eaLnBrk="1" latinLnBrk="0" hangingPunct="0">
                  <a:lnSpc>
                    <a:spcPct val="140000"/>
                  </a:lnSpc>
                </a:pPr>
                <a:r>
                  <a:rPr lang="en-US" altLang="zh-CN" sz="2800" b="1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1</a:t>
                </a:r>
                <a:r>
                  <a:rPr lang="en-US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.</a:t>
                </a:r>
                <a:r>
                  <a:rPr lang="en-US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Times New Roman" pitchFamily="28"/>
                  </a:rPr>
                  <a:t> </a:t>
                </a:r>
                <a:r>
                  <a:rPr lang="en-US" altLang="zh-CN" sz="2800" b="0" i="1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0" i="1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𝑄</m:t>
                        </m:r>
                      </m:num>
                      <m:den>
                        <m:r>
                          <a:rPr lang="en-US" altLang="zh-CN" sz="2800" b="0" i="1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𝑈</m:t>
                        </m:r>
                      </m:den>
                    </m:f>
                  </m:oMath>
                </a14:m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为比值定义法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。</a:t>
                </a:r>
                <a:r>
                  <a:rPr lang="en-US" altLang="zh-CN" sz="2800" b="0" i="1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的大小与</a:t>
                </a:r>
                <a:r>
                  <a:rPr lang="en-US" altLang="zh-CN" sz="2800" b="0" i="1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、</a:t>
                </a:r>
                <a:r>
                  <a:rPr lang="en-US" altLang="zh-CN" sz="2800" b="0" i="1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U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无关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只跟电容器本身有关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当</a:t>
                </a:r>
                <a:r>
                  <a:rPr lang="en-US" altLang="zh-CN" sz="2800" b="0" i="1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  <a:sym typeface="_⨹_1_9e806"/>
                  </a:rPr>
                  <a:t>Q</a:t>
                </a:r>
                <a:r>
                  <a:rPr lang="en-US" altLang="zh-CN" sz="2800" b="0" i="1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/>
                </a:r>
                <a:br>
                  <a:rPr lang="en-US" altLang="zh-CN" sz="2800" b="0" i="1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</a:b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0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时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en-US" altLang="zh-CN" sz="2800" b="0" i="1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U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0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而</a:t>
                </a:r>
                <a:r>
                  <a:rPr lang="en-US" altLang="zh-CN" sz="2800" b="0" i="1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并不为零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。</a:t>
                </a:r>
              </a:p>
              <a:p>
                <a:pPr algn="l" eaLnBrk="1" latinLnBrk="0" hangingPunct="0">
                  <a:lnSpc>
                    <a:spcPct val="140000"/>
                  </a:lnSpc>
                </a:pPr>
                <a:r>
                  <a:rPr lang="en-US" altLang="zh-CN" sz="2800" b="1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2</a:t>
                </a:r>
                <a:r>
                  <a:rPr lang="en-US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.</a:t>
                </a:r>
                <a:r>
                  <a:rPr lang="en-US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Times New Roman" pitchFamily="28"/>
                  </a:rPr>
                  <a:t> 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电容是电容器本身的一种属性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大小由电容器自身的构成情况决定</a:t>
                </a:r>
                <a:r>
                  <a:rPr lang="zh-CN" altLang="zh-CN" sz="2800" b="0" i="0" u="none" dirty="0" smtClean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。</a:t>
                </a:r>
                <a:endParaRPr lang="zh-CN" altLang="zh-CN" sz="2800" b="0" i="0" u="none" dirty="0">
                  <a:solidFill>
                    <a:srgbClr val="000000"/>
                  </a:solidFill>
                  <a:effectLst/>
                  <a:latin typeface="宋体" pitchFamily="28"/>
                  <a:ea typeface="宋体" pitchFamily="28"/>
                </a:endParaRPr>
              </a:p>
            </p:txBody>
          </p:sp>
        </mc:Choice>
        <mc:Fallback xmlns:p15="http://schemas.microsoft.com/office/powerpoint/2012/main" xmlns:p14="http://schemas.microsoft.com/office/powerpoint/2010/main" xmlns:a16="http://schemas.microsoft.com/office/drawing/2014/main" xmlns:m="http://schemas.openxmlformats.org/officeDocument/2006/math" xmlns="">
          <p:sp>
            <p:nvSpPr>
              <p:cNvPr id="12771" name="yt_shape_127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" y="1273187"/>
                <a:ext cx="11924914" cy="2268298"/>
              </a:xfrm>
              <a:prstGeom prst="rect">
                <a:avLst/>
              </a:prstGeom>
              <a:blipFill>
                <a:blip r:embed="rId3"/>
                <a:stretch>
                  <a:fillRect l="-1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42739" y="2058271"/>
            <a:ext cx="10106525" cy="4081088"/>
            <a:chOff x="1042739" y="2058271"/>
            <a:chExt cx="10106525" cy="40810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" name="矩形 3"/>
            <p:cNvSpPr/>
            <p:nvPr/>
          </p:nvSpPr>
          <p:spPr>
            <a:xfrm>
              <a:off x="1042739" y="2132314"/>
              <a:ext cx="10106525" cy="4007045"/>
            </a:xfrm>
            <a:prstGeom prst="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73"/>
              <a:endParaRPr lang="zh-CN" altLang="en-US" sz="1867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177638" y="2058271"/>
              <a:ext cx="9836727" cy="395856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73"/>
              <a:endParaRPr lang="zh-CN" altLang="en-US" sz="1867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9"/>
          <p:cNvSpPr>
            <a:spLocks noChangeArrowheads="1"/>
          </p:cNvSpPr>
          <p:nvPr/>
        </p:nvSpPr>
        <p:spPr bwMode="auto">
          <a:xfrm>
            <a:off x="1763513" y="2791498"/>
            <a:ext cx="8591085" cy="193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ctr">
              <a:lnSpc>
                <a:spcPct val="14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itchFamily="28"/>
                <a:ea typeface="宋体" pitchFamily="28"/>
              </a:rPr>
              <a:t>1</a:t>
            </a:r>
            <a:r>
              <a:rPr lang="en-US" altLang="zh-CN" sz="2800" dirty="0">
                <a:solidFill>
                  <a:schemeClr val="bg1"/>
                </a:solidFill>
                <a:latin typeface="宋体" pitchFamily="28"/>
                <a:ea typeface="宋体" pitchFamily="28"/>
              </a:rPr>
              <a:t>.</a:t>
            </a:r>
            <a:r>
              <a:rPr lang="zh-CN" altLang="zh-CN" sz="2800" dirty="0">
                <a:solidFill>
                  <a:schemeClr val="bg1"/>
                </a:solidFill>
                <a:latin typeface="Times New Roman" pitchFamily="28"/>
                <a:ea typeface="宋体" pitchFamily="28"/>
              </a:rPr>
              <a:t>知道什么是电容器及电容器的主要构造</a:t>
            </a:r>
            <a:r>
              <a:rPr lang="zh-CN" altLang="zh-CN" sz="2800" dirty="0">
                <a:solidFill>
                  <a:schemeClr val="bg1"/>
                </a:solidFill>
                <a:latin typeface="宋体" pitchFamily="28"/>
                <a:ea typeface="宋体" pitchFamily="28"/>
              </a:rPr>
              <a:t>。</a:t>
            </a:r>
          </a:p>
          <a:p>
            <a:pPr eaLnBrk="1" fontAlgn="ctr">
              <a:lnSpc>
                <a:spcPct val="14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itchFamily="28"/>
                <a:ea typeface="宋体" pitchFamily="28"/>
              </a:rPr>
              <a:t>2</a:t>
            </a:r>
            <a:r>
              <a:rPr lang="en-US" altLang="zh-CN" sz="2800" dirty="0">
                <a:solidFill>
                  <a:schemeClr val="bg1"/>
                </a:solidFill>
                <a:latin typeface="宋体" pitchFamily="28"/>
                <a:ea typeface="宋体" pitchFamily="28"/>
              </a:rPr>
              <a:t>.</a:t>
            </a:r>
            <a:r>
              <a:rPr lang="zh-CN" altLang="zh-CN" sz="2800" dirty="0">
                <a:solidFill>
                  <a:schemeClr val="bg1"/>
                </a:solidFill>
                <a:latin typeface="Times New Roman" pitchFamily="28"/>
                <a:ea typeface="宋体" pitchFamily="28"/>
              </a:rPr>
              <a:t>理解电容的概念及其定义式</a:t>
            </a:r>
            <a:r>
              <a:rPr lang="zh-CN" altLang="zh-CN" sz="2800" dirty="0">
                <a:solidFill>
                  <a:schemeClr val="bg1"/>
                </a:solidFill>
                <a:latin typeface="宋体" pitchFamily="28"/>
                <a:ea typeface="宋体" pitchFamily="28"/>
              </a:rPr>
              <a:t>。</a:t>
            </a:r>
          </a:p>
          <a:p>
            <a:pPr eaLnBrk="1" fontAlgn="ctr">
              <a:lnSpc>
                <a:spcPct val="14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itchFamily="28"/>
                <a:ea typeface="宋体" pitchFamily="28"/>
              </a:rPr>
              <a:t>3</a:t>
            </a:r>
            <a:r>
              <a:rPr lang="en-US" altLang="zh-CN" sz="2800" dirty="0">
                <a:solidFill>
                  <a:schemeClr val="bg1"/>
                </a:solidFill>
                <a:latin typeface="宋体" pitchFamily="28"/>
                <a:ea typeface="宋体" pitchFamily="28"/>
              </a:rPr>
              <a:t>.</a:t>
            </a:r>
            <a:r>
              <a:rPr lang="zh-CN" altLang="zh-CN" sz="2800" dirty="0">
                <a:solidFill>
                  <a:schemeClr val="bg1"/>
                </a:solidFill>
                <a:latin typeface="Times New Roman" pitchFamily="28"/>
                <a:ea typeface="宋体" pitchFamily="28"/>
              </a:rPr>
              <a:t>知道电容器充</a:t>
            </a:r>
            <a:r>
              <a:rPr lang="zh-CN" altLang="zh-CN" sz="2800" dirty="0">
                <a:solidFill>
                  <a:schemeClr val="bg1"/>
                </a:solidFill>
                <a:latin typeface="宋体" pitchFamily="28"/>
                <a:ea typeface="宋体" pitchFamily="28"/>
              </a:rPr>
              <a:t>、</a:t>
            </a:r>
            <a:r>
              <a:rPr lang="zh-CN" altLang="zh-CN" sz="2800" dirty="0">
                <a:solidFill>
                  <a:schemeClr val="bg1"/>
                </a:solidFill>
                <a:latin typeface="Times New Roman" pitchFamily="28"/>
                <a:ea typeface="宋体" pitchFamily="28"/>
              </a:rPr>
              <a:t>放电的实验原理和实验电路</a:t>
            </a:r>
            <a:r>
              <a:rPr lang="zh-CN" altLang="zh-CN" sz="2800" dirty="0">
                <a:solidFill>
                  <a:schemeClr val="bg1"/>
                </a:solidFill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8" name="矩形 7"/>
          <p:cNvSpPr/>
          <p:nvPr/>
        </p:nvSpPr>
        <p:spPr>
          <a:xfrm flipH="1">
            <a:off x="1177636" y="1081231"/>
            <a:ext cx="8936181" cy="10140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BDBDB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8"/>
          <p:cNvSpPr>
            <a:spLocks noChangeArrowheads="1"/>
          </p:cNvSpPr>
          <p:nvPr/>
        </p:nvSpPr>
        <p:spPr bwMode="auto">
          <a:xfrm>
            <a:off x="1270940" y="1191845"/>
            <a:ext cx="2554529" cy="81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2" tIns="60956" rIns="121912" bIns="60956">
            <a:spAutoFit/>
          </a:bodyPr>
          <a:lstStyle/>
          <a:p>
            <a:pPr algn="ctr" defTabSz="914273"/>
            <a:r>
              <a:rPr lang="zh-CN" altLang="en-US" sz="45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大黑简体" pitchFamily="65" charset="-122"/>
              </a:rPr>
              <a:t>学习目标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54" y="1081231"/>
            <a:ext cx="2234161" cy="14894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089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775" name="yt_shape_12775"/>
              <p:cNvSpPr txBox="1"/>
              <p:nvPr/>
            </p:nvSpPr>
            <p:spPr>
              <a:xfrm>
                <a:off x="411157" y="1179199"/>
                <a:ext cx="11924914" cy="261302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algn="l" eaLnBrk="1" latinLnBrk="0" hangingPunct="0">
                  <a:lnSpc>
                    <a:spcPct val="140000"/>
                  </a:lnSpc>
                </a:pP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如图所示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en-US" altLang="zh-CN" sz="2800" b="0" i="1" u="none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-</a:t>
                </a:r>
                <a:r>
                  <a:rPr lang="en-US" altLang="zh-CN" sz="2800" b="0" i="1" u="none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U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图像为一条过原点的直线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其中</a:t>
                </a:r>
                <a:r>
                  <a:rPr lang="en-US" altLang="zh-CN" sz="2800" b="0" i="1" u="none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  <a:sym typeface="_⨹_10_2417f"/>
                  </a:rPr>
                  <a:t>为一个极板上所带电荷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/>
                </a:r>
                <a:b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</a:b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量的绝对值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en-US" altLang="zh-CN" sz="2800" b="0" i="1" u="none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U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为两极板间的电势差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可以看出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  <a:sym typeface="_⨹_10_5746e"/>
                  </a:rPr>
                  <a:t>电容器的电容也可以表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/>
                </a:r>
                <a:b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</a:b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示为</a:t>
                </a:r>
                <a:r>
                  <a:rPr lang="en-US" altLang="zh-CN" sz="2800" b="0" i="1" u="none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 b="0" i="0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Δ</m:t>
                        </m:r>
                        <m:r>
                          <a:rPr lang="en-US" altLang="zh-CN" sz="2800" b="0" i="1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 b="0" i="0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Δ</m:t>
                        </m:r>
                        <m:r>
                          <a:rPr lang="en-US" altLang="zh-CN" sz="2800" b="0" i="1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𝑈</m:t>
                        </m:r>
                      </m:den>
                    </m:f>
                  </m:oMath>
                </a14:m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  <a:sym typeface="_⨹_25_830f6"/>
                  </a:rPr>
                  <a:t>即电容器的电容的大小在数值上等于两极板间的电压增加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/>
                </a:r>
                <a:b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</a:b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（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楷体" pitchFamily="28"/>
                  </a:rPr>
                  <a:t>或减小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）</a:t>
                </a:r>
                <a:r>
                  <a:rPr lang="en-US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1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 </a:t>
                </a:r>
                <a:r>
                  <a:rPr lang="en-US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V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时所需增加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（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楷体" pitchFamily="28"/>
                  </a:rPr>
                  <a:t>或减少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）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的电荷量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。</a:t>
                </a:r>
              </a:p>
            </p:txBody>
          </p:sp>
        </mc:Choice>
        <mc:Fallback xmlns:p15="http://schemas.microsoft.com/office/powerpoint/2012/main" xmlns:p14="http://schemas.microsoft.com/office/powerpoint/2010/main" xmlns:a16="http://schemas.microsoft.com/office/drawing/2014/main" xmlns="">
          <p:sp>
            <p:nvSpPr>
              <p:cNvPr id="12775" name="yt_shape_127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57" y="1179199"/>
                <a:ext cx="11924914" cy="2613023"/>
              </a:xfrm>
              <a:prstGeom prst="rect">
                <a:avLst/>
              </a:prstGeom>
              <a:blipFill>
                <a:blip r:embed="rId2"/>
                <a:stretch>
                  <a:fillRect l="-1788" t="-932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777" name="yt_image_12777" title="H_155.37495">
            <a:extLst>
              <a:ext uri="">
                <a16:creationId xmlns:mc="http://schemas.openxmlformats.org/markup-compatibility/2006" xmlns:a14="http://schemas.microsoft.com/office/drawing/2010/main" xmlns:p15="http://schemas.microsoft.com/office/powerpoint/2012/main" xmlns:p14="http://schemas.microsoft.com/office/powerpoint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744" y="3995374"/>
            <a:ext cx="2390682" cy="197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11157" y="483624"/>
            <a:ext cx="3464410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hangingPunct="0">
              <a:lnSpc>
                <a:spcPct val="14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>3</a:t>
            </a:r>
            <a:r>
              <a:rPr lang="en-US" altLang="zh-CN" sz="2800" dirty="0">
                <a:solidFill>
                  <a:srgbClr val="000000"/>
                </a:solidFill>
                <a:latin typeface="宋体" pitchFamily="28"/>
                <a:ea typeface="宋体" pitchFamily="28"/>
              </a:rPr>
              <a:t>.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1" dirty="0">
                <a:solidFill>
                  <a:srgbClr val="000000"/>
                </a:solidFill>
                <a:latin typeface="微软雅黑" pitchFamily="28"/>
                <a:ea typeface="微软雅黑" pitchFamily="28"/>
              </a:rPr>
              <a:t>对</a:t>
            </a:r>
            <a:r>
              <a:rPr lang="en-US" altLang="zh-CN" sz="2800" i="1" dirty="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>Q</a:t>
            </a:r>
            <a:r>
              <a:rPr lang="zh-CN" altLang="zh-CN" sz="2800" b="1" dirty="0">
                <a:solidFill>
                  <a:srgbClr val="000000"/>
                </a:solidFill>
                <a:latin typeface="微软雅黑" pitchFamily="28"/>
                <a:ea typeface="微软雅黑" pitchFamily="28"/>
              </a:rPr>
              <a:t>-</a:t>
            </a:r>
            <a:r>
              <a:rPr lang="en-US" altLang="zh-CN" sz="2800" i="1" dirty="0">
                <a:solidFill>
                  <a:srgbClr val="000000"/>
                </a:solidFill>
                <a:latin typeface="Times New Roman" pitchFamily="28"/>
                <a:ea typeface="宋体" pitchFamily="28"/>
              </a:rPr>
              <a:t>U</a:t>
            </a:r>
            <a:r>
              <a:rPr lang="zh-CN" altLang="zh-CN" sz="2800" b="1" dirty="0">
                <a:solidFill>
                  <a:srgbClr val="000000"/>
                </a:solidFill>
                <a:latin typeface="微软雅黑" pitchFamily="28"/>
                <a:ea typeface="微软雅黑" pitchFamily="28"/>
              </a:rPr>
              <a:t>图线的理解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4="http://schemas.microsoft.com/office/drawing/2010/main"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" name="yt_shape_12779"/>
          <p:cNvSpPr txBox="1"/>
          <p:nvPr/>
        </p:nvSpPr>
        <p:spPr>
          <a:xfrm>
            <a:off x="324071" y="467999"/>
            <a:ext cx="11543998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微软雅黑" pitchFamily="28"/>
              </a:rPr>
              <a:t>【例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微软雅黑" pitchFamily="28"/>
              </a:rPr>
              <a:t>2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微软雅黑" pitchFamily="28"/>
              </a:rPr>
              <a:t>】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电容的理解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隶书" pitchFamily="28"/>
              </a:rPr>
              <a:t>〔多选〕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6_339df"/>
              </a:rPr>
              <a:t>下列关于电容器及电容的叙述正确的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graphicFrame>
        <p:nvGraphicFramePr>
          <p:cNvPr id="12780" name="yt_table_12780" title="H_282.24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340103"/>
              </p:ext>
            </p:extLst>
          </p:nvPr>
        </p:nvGraphicFramePr>
        <p:xfrm>
          <a:off x="324066" y="1635055"/>
          <a:ext cx="11543919" cy="3584448"/>
        </p:xfrm>
        <a:graphic>
          <a:graphicData uri="http://schemas.openxmlformats.org/drawingml/2006/table">
            <a:tbl>
              <a:tblPr/>
              <a:tblGrid>
                <a:gridCol w="11543919">
                  <a:extLst>
                    <a:ext uri="{9D8B030D-6E8A-4147-A177-3AD203B41FA5}">
                      <a16:colId xmlns:a16="http://schemas.microsoft.com/office/drawing/2014/main" val="10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任何两个彼此绝缘而又相距很近的导体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都能组成电容器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4_0c5d8"/>
                        </a:rPr>
                        <a:t>与这两个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导体是否带电无关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03492" indent="-503492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B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电容器所带的电荷量是指每个极板所带电荷量的代数和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03492" indent="-503492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电容器的电容与电容器所带电荷量成反比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D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一个电容器所带的电荷量增加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Δ</a:t>
                      </a:r>
                      <a:r>
                        <a:rPr lang="en-US" altLang="zh-CN" sz="2800" b="0" i="1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Q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＝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×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10</a:t>
                      </a:r>
                      <a:r>
                        <a:rPr lang="zh-CN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－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6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时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8_63e08"/>
                        </a:rPr>
                        <a:t>两极板间电压升高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10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V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则该电容器的电容为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×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10</a:t>
                      </a:r>
                      <a:r>
                        <a:rPr lang="zh-CN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－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7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F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6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9028" y="1634264"/>
            <a:ext cx="7616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  </a:t>
            </a:r>
            <a:endParaRPr lang="zh-CN" altLang="en-US" sz="50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028" y="3951841"/>
            <a:ext cx="7616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  </a:t>
            </a:r>
            <a:endParaRPr lang="zh-CN" altLang="en-US" sz="50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4="http://schemas.microsoft.com/office/drawing/2010/main"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783" name="yt_shape_12783"/>
              <p:cNvSpPr txBox="1"/>
              <p:nvPr/>
            </p:nvSpPr>
            <p:spPr>
              <a:xfrm>
                <a:off x="324071" y="467999"/>
                <a:ext cx="11924914" cy="38280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algn="l" eaLnBrk="1" latinLnBrk="0" hangingPunct="0">
                  <a:lnSpc>
                    <a:spcPct val="140000"/>
                  </a:lnSpc>
                </a:pPr>
                <a:r>
                  <a:rPr lang="zh-CN" altLang="zh-CN" sz="2800" b="0" i="0" u="none">
                    <a:solidFill>
                      <a:srgbClr val="0000FF"/>
                    </a:solidFill>
                    <a:effectLst/>
                    <a:latin typeface="微软雅黑" pitchFamily="28"/>
                    <a:ea typeface="微软雅黑" pitchFamily="28"/>
                  </a:rPr>
                  <a:t>解析：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根据电容的定义可知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任何两个彼此绝缘而又相距很近的导体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1_c15cd"/>
                  </a:rPr>
                  <a:t>都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能组成电容器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与这两个导体是否带电无关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A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正确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；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8_dd266"/>
                  </a:rPr>
                  <a:t>电容器所带的电荷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量是指一个极板所带电荷量的绝对值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B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错误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；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11_29280"/>
                  </a:rPr>
                  <a:t>电容器的电容与电容器所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带电荷量及两极板间的电压均无关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错误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；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12_e9b81"/>
                  </a:rPr>
                  <a:t>一个电容器所带的电荷量增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加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Δ</a:t>
                </a:r>
                <a:r>
                  <a:rPr lang="en-US" altLang="zh-CN" sz="2800" b="0" i="1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.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0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×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10</a:t>
                </a:r>
                <a:r>
                  <a:rPr lang="zh-CN" altLang="zh-CN" sz="2800" b="0" i="0" u="none" baseline="3000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－</a:t>
                </a:r>
                <a:r>
                  <a:rPr lang="en-US" altLang="zh-CN" sz="2800" b="0" i="0" u="none" baseline="3000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6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时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两极板间电压升高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10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V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则该电容器的电容为</a:t>
                </a:r>
                <a:r>
                  <a:rPr lang="en-US" altLang="zh-CN" sz="2800" b="0" i="1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  <a:sym typeface="_⨹_1_b455e"/>
                  </a:rPr>
                  <a:t>＝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/>
                </a:r>
                <a:b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 b="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Δ</m:t>
                        </m:r>
                        <m:r>
                          <a:rPr lang="en-US" altLang="zh-CN" sz="28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 b="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Δ</m:t>
                        </m:r>
                        <m:r>
                          <a:rPr lang="en-US" altLang="zh-CN" sz="28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𝑈</m:t>
                        </m:r>
                      </m:den>
                    </m:f>
                  </m:oMath>
                </a14:m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.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0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×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10</a:t>
                </a:r>
                <a:r>
                  <a:rPr lang="zh-CN" altLang="zh-CN" sz="2800" b="0" i="0" u="none" baseline="3000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－</a:t>
                </a:r>
                <a:r>
                  <a:rPr lang="en-US" altLang="zh-CN" sz="2800" b="0" i="0" u="none" baseline="3000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7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F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D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正确。</a:t>
                </a:r>
              </a:p>
            </p:txBody>
          </p:sp>
        </mc:Choice>
        <mc:Fallback xmlns="">
          <p:sp>
            <p:nvSpPr>
              <p:cNvPr id="12783" name="yt_shape_127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71" y="467999"/>
                <a:ext cx="11924914" cy="3828099"/>
              </a:xfrm>
              <a:prstGeom prst="rect">
                <a:avLst/>
              </a:prstGeom>
              <a:blipFill>
                <a:blip r:embed="rId2"/>
                <a:stretch>
                  <a:fillRect l="-1789" t="-637" b="-2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5" name="yt_shape_12785"/>
          <p:cNvSpPr txBox="1"/>
          <p:nvPr/>
        </p:nvSpPr>
        <p:spPr>
          <a:xfrm>
            <a:off x="324071" y="467999"/>
            <a:ext cx="11543998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微软雅黑" pitchFamily="28"/>
              </a:rPr>
              <a:t>【例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微软雅黑" pitchFamily="28"/>
              </a:rPr>
              <a:t>3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微软雅黑" pitchFamily="28"/>
              </a:rPr>
              <a:t>】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电容的计算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一个平行板电容器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1_7e01a"/>
              </a:rPr>
              <a:t>使它每个极板所带电荷量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从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Q</a:t>
            </a:r>
            <a:r>
              <a:rPr lang="en-US" altLang="zh-CN" sz="2800" b="0" i="0" u="none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＝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×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10</a:t>
            </a:r>
            <a:r>
              <a:rPr lang="zh-CN" altLang="zh-CN" sz="2800" b="0" i="0" u="none" baseline="3000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－</a:t>
            </a:r>
            <a:r>
              <a:rPr lang="en-US" altLang="zh-CN" sz="2800" b="0" i="0" u="none" baseline="30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5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增加到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Q</a:t>
            </a:r>
            <a:r>
              <a:rPr lang="en-US" altLang="zh-CN" sz="2800" b="0" i="0" u="none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＝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6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×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10</a:t>
            </a:r>
            <a:r>
              <a:rPr lang="zh-CN" altLang="zh-CN" sz="2800" b="0" i="0" u="none" baseline="3000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－</a:t>
            </a:r>
            <a:r>
              <a:rPr lang="en-US" altLang="zh-CN" sz="2800" b="0" i="0" u="none" baseline="30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5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时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两极板间的电势差从</a:t>
            </a:r>
          </a:p>
        </p:txBody>
      </p:sp>
      <p:sp>
        <p:nvSpPr>
          <p:cNvPr id="12786" name="yt_shape_12786"/>
          <p:cNvSpPr txBox="1"/>
          <p:nvPr/>
        </p:nvSpPr>
        <p:spPr>
          <a:xfrm>
            <a:off x="324071" y="1654226"/>
            <a:ext cx="11924914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U</a:t>
            </a:r>
            <a:r>
              <a:rPr lang="en-US" altLang="zh-CN" sz="2800" b="0" i="0" u="none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＝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10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V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增加到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U</a:t>
            </a:r>
            <a:r>
              <a:rPr lang="en-US" altLang="zh-CN" sz="2800" b="0" i="0" u="none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＝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V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求这个电容器的电容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0_718e3"/>
              </a:rPr>
              <a:t>如要使两极板电势差从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U</a:t>
            </a:r>
            <a:r>
              <a:rPr lang="en-US" altLang="zh-CN" sz="2800" b="0" i="0" u="none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＝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10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V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降到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U</a:t>
            </a:r>
            <a:r>
              <a:rPr lang="en-US" altLang="zh-CN" sz="2800" b="0" i="0" u="none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'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＝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6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V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则每个极板需减少多少电荷量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？</a:t>
            </a:r>
          </a:p>
        </p:txBody>
      </p:sp>
      <p:sp>
        <p:nvSpPr>
          <p:cNvPr id="12787" name="yt_shape_12787"/>
          <p:cNvSpPr txBox="1"/>
          <p:nvPr/>
        </p:nvSpPr>
        <p:spPr>
          <a:xfrm>
            <a:off x="324000" y="2840453"/>
            <a:ext cx="4042773" cy="53322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FF"/>
                </a:solidFill>
                <a:effectLst/>
                <a:latin typeface="微软雅黑" pitchFamily="28"/>
                <a:ea typeface="微软雅黑" pitchFamily="28"/>
              </a:rPr>
              <a:t>答案：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μF</a:t>
            </a:r>
            <a:r>
              <a:rPr lang="zh-CN" altLang="zh-CN" sz="2800" b="0" i="1" u="none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×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10</a:t>
            </a:r>
            <a:r>
              <a:rPr lang="zh-CN" altLang="zh-CN" sz="2800" b="0" i="0" u="none" baseline="3000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－</a:t>
            </a:r>
            <a:r>
              <a:rPr lang="en-US" altLang="zh-CN" sz="2800" b="0" i="0" u="none" baseline="3000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5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7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788" name="yt_shape_12788"/>
              <p:cNvSpPr txBox="1"/>
              <p:nvPr/>
            </p:nvSpPr>
            <p:spPr>
              <a:xfrm>
                <a:off x="324071" y="467999"/>
                <a:ext cx="11924914" cy="475309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algn="l" eaLnBrk="1" latinLnBrk="0" hangingPunct="0">
                  <a:lnSpc>
                    <a:spcPct val="140000"/>
                  </a:lnSpc>
                </a:pPr>
                <a:r>
                  <a:rPr lang="zh-CN" altLang="zh-CN" sz="2800" b="0" i="0" u="none">
                    <a:solidFill>
                      <a:srgbClr val="0000FF"/>
                    </a:solidFill>
                    <a:effectLst/>
                    <a:latin typeface="微软雅黑" pitchFamily="28"/>
                    <a:ea typeface="微软雅黑" pitchFamily="28"/>
                  </a:rPr>
                  <a:t>解析：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由电容器的电容定义式</a:t>
                </a:r>
                <a:r>
                  <a:rPr lang="en-US" altLang="zh-CN" sz="2800" b="0" i="1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𝑄</m:t>
                        </m:r>
                      </m:num>
                      <m:den>
                        <m:r>
                          <a:rPr lang="en-US" altLang="zh-CN" sz="28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𝑈</m:t>
                        </m:r>
                      </m:den>
                    </m:f>
                  </m:oMath>
                </a14:m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可知</a:t>
                </a:r>
                <a:r>
                  <a:rPr lang="en-US" altLang="zh-CN" sz="2800" b="0" i="1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0" i="1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CU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。</a:t>
                </a:r>
              </a:p>
              <a:p>
                <a:pPr algn="l" eaLnBrk="1" latinLnBrk="0" hangingPunct="0">
                  <a:lnSpc>
                    <a:spcPct val="140000"/>
                  </a:lnSpc>
                </a:pP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当电荷量为</a:t>
                </a:r>
                <a:r>
                  <a:rPr lang="en-US" altLang="zh-CN" sz="2800" b="0" i="1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en-US" altLang="zh-CN" sz="2800" b="0" i="0" u="none" baseline="-2500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时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en-US" altLang="zh-CN" sz="2800" b="0" i="1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en-US" altLang="zh-CN" sz="2800" b="0" i="0" u="none" baseline="-2500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0" i="1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CU</a:t>
                </a:r>
                <a:r>
                  <a:rPr lang="en-US" altLang="zh-CN" sz="2800" b="0" i="0" u="none" baseline="-2500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。 </a:t>
                </a:r>
              </a:p>
              <a:p>
                <a:pPr algn="l" eaLnBrk="1" latinLnBrk="0" hangingPunct="0">
                  <a:lnSpc>
                    <a:spcPct val="140000"/>
                  </a:lnSpc>
                </a:pP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当电荷量为</a:t>
                </a:r>
                <a:r>
                  <a:rPr lang="en-US" altLang="zh-CN" sz="2800" b="0" i="1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en-US" altLang="zh-CN" sz="2800" b="0" i="0" u="none" baseline="-2500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2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时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en-US" altLang="zh-CN" sz="2800" b="0" i="1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en-US" altLang="zh-CN" sz="2800" b="0" i="0" u="none" baseline="-2500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2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0" i="1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CU</a:t>
                </a:r>
                <a:r>
                  <a:rPr lang="en-US" altLang="zh-CN" sz="2800" b="0" i="0" u="none" baseline="-2500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2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。</a:t>
                </a:r>
              </a:p>
              <a:p>
                <a:pPr algn="l" eaLnBrk="1" latinLnBrk="0" hangingPunct="0">
                  <a:lnSpc>
                    <a:spcPct val="140000"/>
                  </a:lnSpc>
                </a:pP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显然</a:t>
                </a:r>
                <a:r>
                  <a:rPr lang="en-US" altLang="zh-CN" sz="2800" b="0" i="1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en-US" altLang="zh-CN" sz="2800" b="0" i="0" u="none" baseline="-2500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2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－</a:t>
                </a:r>
                <a:r>
                  <a:rPr lang="en-US" altLang="zh-CN" sz="2800" b="0" i="1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en-US" altLang="zh-CN" sz="2800" b="0" i="0" u="none" baseline="-2500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0" i="1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（</a:t>
                </a:r>
                <a:r>
                  <a:rPr lang="en-US" altLang="zh-CN" sz="2800" b="0" i="1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U</a:t>
                </a:r>
                <a:r>
                  <a:rPr lang="en-US" altLang="zh-CN" sz="2800" b="0" i="0" u="none" baseline="-2500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2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－</a:t>
                </a:r>
                <a:r>
                  <a:rPr lang="en-US" altLang="zh-CN" sz="2800" b="0" i="1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U</a:t>
                </a:r>
                <a:r>
                  <a:rPr lang="en-US" altLang="zh-CN" sz="2800" b="0" i="0" u="none" baseline="-2500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），</a:t>
                </a:r>
              </a:p>
              <a:p>
                <a:pPr algn="l" eaLnBrk="1" latinLnBrk="0" hangingPunct="0">
                  <a:lnSpc>
                    <a:spcPct val="140000"/>
                  </a:lnSpc>
                </a:pP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即</a:t>
                </a:r>
                <a:r>
                  <a:rPr lang="en-US" altLang="zh-CN" sz="2800" b="0" i="1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sz="2800" b="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8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8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sz="2800" b="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sz="2800" b="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8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8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sz="2800" b="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altLang="zh-CN" sz="2800" b="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宋体" panose="02040503050406030204" pitchFamily="56" charset="0"/>
                          </a:rPr>
                          <m:t>.</m:t>
                        </m:r>
                        <m:r>
                          <a:rPr lang="en-US" altLang="zh-CN" sz="2800" b="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6×1</m:t>
                        </m:r>
                        <m:sSup>
                          <m:sSupPr>
                            <m:ctrlPr>
                              <a:rPr lang="en-US" altLang="zh-CN" sz="28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sz="28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−</m:t>
                            </m:r>
                            <m:r>
                              <a:rPr lang="en-US" altLang="zh-CN" sz="2800" b="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5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2800" b="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800" b="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C</m:t>
                        </m:r>
                      </m:num>
                      <m:den>
                        <m:r>
                          <a:rPr lang="en-US" altLang="zh-CN" sz="2800" b="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 b="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V</m:t>
                        </m:r>
                      </m:den>
                    </m:f>
                  </m:oMath>
                </a14:m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3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μF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。</a:t>
                </a:r>
              </a:p>
              <a:p>
                <a:pPr algn="l" eaLnBrk="1" latinLnBrk="0" hangingPunct="0">
                  <a:lnSpc>
                    <a:spcPct val="140000"/>
                  </a:lnSpc>
                </a:pP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当两极板间电势差降到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6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V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时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每个极板应减少的电荷量为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Δ</a:t>
                </a:r>
                <a:r>
                  <a:rPr lang="en-US" altLang="zh-CN" sz="2800" b="0" i="1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Q'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0" i="1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Δ</a:t>
                </a:r>
                <a:r>
                  <a:rPr lang="en-US" altLang="zh-CN" sz="2800" b="0" i="1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U'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  <a:sym typeface="_⨹_1_540ea"/>
                  </a:rPr>
                  <a:t>＝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/>
                </a:r>
                <a:b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</a:b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3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×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10</a:t>
                </a:r>
                <a:r>
                  <a:rPr lang="zh-CN" altLang="zh-CN" sz="2800" b="0" i="0" u="none" baseline="3000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－</a:t>
                </a:r>
                <a:r>
                  <a:rPr lang="en-US" altLang="zh-CN" sz="2800" b="0" i="0" u="none" baseline="3000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6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×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（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10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－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6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）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.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2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×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10</a:t>
                </a:r>
                <a:r>
                  <a:rPr lang="zh-CN" altLang="zh-CN" sz="2800" b="0" i="0" u="none" baseline="3000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－</a:t>
                </a:r>
                <a:r>
                  <a:rPr lang="en-US" altLang="zh-CN" sz="2800" b="0" i="0" u="none" baseline="3000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5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。</a:t>
                </a:r>
              </a:p>
            </p:txBody>
          </p:sp>
        </mc:Choice>
        <mc:Fallback xmlns="">
          <p:sp>
            <p:nvSpPr>
              <p:cNvPr id="12788" name="yt_shape_127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71" y="467999"/>
                <a:ext cx="11924914" cy="4753096"/>
              </a:xfrm>
              <a:prstGeom prst="rect">
                <a:avLst/>
              </a:prstGeom>
              <a:blipFill>
                <a:blip r:embed="rId2"/>
                <a:stretch>
                  <a:fillRect l="-1789" b="-37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428750"/>
            <a:ext cx="12192000" cy="36703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3953061" y="2060475"/>
            <a:ext cx="0" cy="595635"/>
          </a:xfrm>
          <a:prstGeom prst="line">
            <a:avLst/>
          </a:prstGeom>
          <a:ln w="22225">
            <a:solidFill>
              <a:srgbClr val="22252A"/>
            </a:solidFill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644576" y="3302066"/>
            <a:ext cx="0" cy="595635"/>
          </a:xfrm>
          <a:prstGeom prst="line">
            <a:avLst/>
          </a:prstGeom>
          <a:ln w="22225">
            <a:solidFill>
              <a:srgbClr val="C00000"/>
            </a:solidFill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948306" y="2068901"/>
            <a:ext cx="1798820" cy="1798820"/>
            <a:chOff x="2329306" y="2634955"/>
            <a:chExt cx="1798820" cy="1798820"/>
          </a:xfrm>
        </p:grpSpPr>
        <p:sp>
          <p:nvSpPr>
            <p:cNvPr id="13" name="矩形 12"/>
            <p:cNvSpPr/>
            <p:nvPr/>
          </p:nvSpPr>
          <p:spPr>
            <a:xfrm>
              <a:off x="2329306" y="2634955"/>
              <a:ext cx="1798820" cy="17988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66528" y="2969317"/>
              <a:ext cx="112723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 dirty="0" smtClean="0">
                  <a:solidFill>
                    <a:schemeClr val="bg1"/>
                  </a:solidFill>
                  <a:latin typeface="Aparajita" panose="020B0604020202020204" pitchFamily="34" charset="0"/>
                  <a:cs typeface="Aparajita" panose="020B0604020202020204" pitchFamily="34" charset="0"/>
                </a:rPr>
                <a:t>03</a:t>
              </a:r>
              <a:endParaRPr lang="zh-CN" altLang="en-US" sz="66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814911" y="3723965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Aparajita" panose="020B0604020202020204" pitchFamily="34" charset="0"/>
                  <a:cs typeface="Aparajita" panose="020B0604020202020204" pitchFamily="34" charset="0"/>
                </a:rPr>
                <a:t>PART</a:t>
              </a:r>
              <a:endParaRPr lang="zh-CN" alt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endParaRPr>
            </a:p>
          </p:txBody>
        </p:sp>
      </p:grpSp>
      <p:sp>
        <p:nvSpPr>
          <p:cNvPr id="17" name="文本框 16">
            <a:hlinkClick r:id="rId2" action="ppaction://hlinksldjump"/>
          </p:cNvPr>
          <p:cNvSpPr txBox="1"/>
          <p:nvPr/>
        </p:nvSpPr>
        <p:spPr>
          <a:xfrm>
            <a:off x="5122776" y="2635593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素养培优</a:t>
            </a:r>
          </a:p>
        </p:txBody>
      </p:sp>
    </p:spTree>
    <p:extLst>
      <p:ext uri="{BB962C8B-B14F-4D97-AF65-F5344CB8AC3E}">
        <p14:creationId xmlns:p14="http://schemas.microsoft.com/office/powerpoint/2010/main" val="210856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3" name="yt_shape_12793"/>
          <p:cNvSpPr txBox="1"/>
          <p:nvPr/>
        </p:nvSpPr>
        <p:spPr>
          <a:xfrm>
            <a:off x="4602794" y="560387"/>
            <a:ext cx="2872581" cy="53790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电容器储存的电能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94" name="yt_shape_12794"/>
              <p:cNvSpPr txBox="1"/>
              <p:nvPr/>
            </p:nvSpPr>
            <p:spPr>
              <a:xfrm>
                <a:off x="267086" y="1149079"/>
                <a:ext cx="11924914" cy="370979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eaLnBrk="1" latinLnBrk="0" hangingPunct="0">
                  <a:lnSpc>
                    <a:spcPct val="140000"/>
                  </a:lnSpc>
                </a:pPr>
                <a:r>
                  <a:rPr lang="zh-CN" altLang="zh-CN" sz="2800" b="0" i="1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　　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电容器充电的过程中两极板所带电荷量增加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两极板间电压增大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  <a:sym typeface="_⨹_1_acd1b"/>
                  </a:rPr>
                  <a:t>根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/>
                </a:r>
                <a:b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</a:b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据</a:t>
                </a:r>
                <a:r>
                  <a:rPr lang="en-US" altLang="zh-CN" sz="2800" b="0" i="1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0" i="1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𝑄</m:t>
                        </m:r>
                      </m:num>
                      <m:den>
                        <m:r>
                          <a:rPr lang="en-US" altLang="zh-CN" sz="2800" b="0" i="1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𝑈</m:t>
                        </m:r>
                      </m:den>
                    </m:f>
                  </m:oMath>
                </a14:m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可知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en-US" altLang="zh-CN" sz="2800" b="0" i="1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U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-</a:t>
                </a:r>
                <a:r>
                  <a:rPr lang="en-US" altLang="zh-CN" sz="2800" b="0" i="1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图像如图所示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图像的斜率表示电容器的电容的倒数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  <a:sym typeface="_⨹_1_a2d62"/>
                  </a:rPr>
                  <a:t>，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/>
                </a:r>
                <a:b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</a:b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图线与横轴所围成的面积表示电容器所储存的电能</a:t>
                </a:r>
                <a:r>
                  <a:rPr lang="en-US" altLang="zh-CN" sz="2800" b="0" i="1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E</a:t>
                </a:r>
                <a:r>
                  <a:rPr lang="en-US" altLang="zh-CN" sz="2800" b="0" i="0" u="none" baseline="-25000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p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（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楷体" pitchFamily="28"/>
                  </a:rPr>
                  <a:t>类比于</a:t>
                </a:r>
                <a:r>
                  <a:rPr lang="en-US" altLang="zh-CN" sz="2800" b="0" i="1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v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楷体" pitchFamily="28"/>
                  </a:rPr>
                  <a:t>-</a:t>
                </a:r>
                <a:r>
                  <a:rPr lang="en-US" altLang="zh-CN" sz="2800" b="0" i="1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t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楷体" pitchFamily="28"/>
                    <a:sym typeface="_⨹_4_3ba22"/>
                  </a:rPr>
                  <a:t>图像中斜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楷体" pitchFamily="28"/>
                  </a:rPr>
                  <a:t/>
                </a:r>
                <a:b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楷体" pitchFamily="28"/>
                  </a:rPr>
                </a:b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楷体" pitchFamily="28"/>
                  </a:rPr>
                  <a:t>率表示加速度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楷体" pitchFamily="28"/>
                  </a:rPr>
                  <a:t>图线与横轴所围成的面积表示位移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），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则</a:t>
                </a:r>
                <a:r>
                  <a:rPr lang="en-US" altLang="zh-CN" sz="2800" b="0" i="1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E</a:t>
                </a:r>
                <a:r>
                  <a:rPr lang="en-US" altLang="zh-CN" sz="2800" b="0" i="0" u="none" baseline="-25000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p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0" i="0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0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b="0" i="1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QU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又</a:t>
                </a:r>
                <a:r>
                  <a:rPr lang="en-US" altLang="zh-CN" sz="2800" b="0" i="1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  <a:sym typeface="_⨹_1_988fc"/>
                  </a:rPr>
                  <a:t>Q</a:t>
                </a:r>
                <a:r>
                  <a:rPr lang="en-US" altLang="zh-CN" sz="2800" b="0" i="1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/>
                </a:r>
                <a:br>
                  <a:rPr lang="en-US" altLang="zh-CN" sz="2800" b="0" i="1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</a:b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0" i="1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CU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可得电容器所储存的电能</a:t>
                </a:r>
                <a:r>
                  <a:rPr lang="en-US" altLang="zh-CN" sz="2800" b="0" i="1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E</a:t>
                </a:r>
                <a:r>
                  <a:rPr lang="en-US" altLang="zh-CN" sz="2800" b="0" i="0" u="none" baseline="-25000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p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0" i="0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0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b="0" i="1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CU</a:t>
                </a:r>
                <a:r>
                  <a:rPr lang="en-US" altLang="zh-CN" sz="2800" b="0" i="0" u="none" baseline="30000" dirty="0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2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。</a:t>
                </a:r>
              </a:p>
            </p:txBody>
          </p:sp>
        </mc:Choice>
        <mc:Fallback xmlns:p15="http://schemas.microsoft.com/office/powerpoint/2012/main" xmlns:p14="http://schemas.microsoft.com/office/powerpoint/2010/main" xmlns:a16="http://schemas.microsoft.com/office/drawing/2014/main" xmlns="">
          <p:sp>
            <p:nvSpPr>
              <p:cNvPr id="12794" name="yt_shape_127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86" y="1149079"/>
                <a:ext cx="11924914" cy="3709798"/>
              </a:xfrm>
              <a:prstGeom prst="rect">
                <a:avLst/>
              </a:prstGeom>
              <a:blipFill>
                <a:blip r:embed="rId2"/>
                <a:stretch>
                  <a:fillRect l="-1840" t="-657" b="-2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yt_image_12796">
            <a:extLst>
              <a:ext uri="">
                <a16:creationI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747" y="3994970"/>
            <a:ext cx="2235007" cy="210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8" name="yt_shape_12798"/>
          <p:cNvSpPr txBox="1"/>
          <p:nvPr/>
        </p:nvSpPr>
        <p:spPr>
          <a:xfrm>
            <a:off x="324071" y="467999"/>
            <a:ext cx="11924914" cy="35292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zh-CN" sz="2700" b="1" i="0" u="none" dirty="0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【典例】</a:t>
            </a:r>
            <a:r>
              <a:rPr lang="zh-CN" altLang="zh-CN" sz="2700" b="1" i="1" u="none" dirty="0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　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7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2025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·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广东广州期末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电容器充电后就</a:t>
            </a:r>
            <a:r>
              <a:rPr lang="zh-CN" altLang="zh-CN" sz="2700" b="0" i="0" u="none" dirty="0" smtClean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储存</a:t>
            </a:r>
            <a:endParaRPr lang="en-US" altLang="zh-CN" sz="2700" b="0" i="0" u="none" dirty="0" smtClean="0">
              <a:solidFill>
                <a:srgbClr val="000000"/>
              </a:solidFill>
              <a:effectLst/>
              <a:latin typeface="Times New Roman" pitchFamily="28"/>
              <a:ea typeface="宋体" pitchFamily="28"/>
            </a:endParaRPr>
          </a:p>
          <a:p>
            <a:pPr algn="l" eaLnBrk="1" latinLnBrk="0" hangingPunct="0">
              <a:lnSpc>
                <a:spcPct val="130000"/>
              </a:lnSpc>
            </a:pPr>
            <a:r>
              <a:rPr lang="zh-CN" altLang="zh-CN" sz="2700" b="0" i="0" u="none" dirty="0" smtClean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了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能量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4_2bdaf"/>
              </a:rPr>
              <a:t>某同学</a:t>
            </a:r>
            <a:r>
              <a:rPr lang="zh-CN" altLang="zh-CN" sz="2700" b="0" i="0" u="none" dirty="0" smtClean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4_2bdaf"/>
              </a:rPr>
              <a:t>研</a:t>
            </a:r>
            <a:r>
              <a:rPr lang="zh-CN" altLang="zh-CN" sz="2700" b="0" i="0" u="none" dirty="0" smtClean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究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电容器储存的能量</a:t>
            </a:r>
            <a:r>
              <a:rPr lang="en-US" altLang="zh-CN" sz="2700" b="0" i="1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E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和电容器的</a:t>
            </a:r>
            <a:r>
              <a:rPr lang="zh-CN" altLang="zh-CN" sz="2700" b="0" i="0" u="none" dirty="0" smtClean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</a:t>
            </a:r>
            <a:endParaRPr lang="en-US" altLang="zh-CN" sz="2700" b="0" i="0" u="none" dirty="0" smtClean="0">
              <a:solidFill>
                <a:srgbClr val="000000"/>
              </a:solidFill>
              <a:effectLst/>
              <a:latin typeface="Times New Roman" pitchFamily="28"/>
              <a:ea typeface="宋体" pitchFamily="28"/>
            </a:endParaRPr>
          </a:p>
          <a:p>
            <a:pPr algn="l" eaLnBrk="1" latinLnBrk="0" hangingPunct="0">
              <a:lnSpc>
                <a:spcPct val="130000"/>
              </a:lnSpc>
            </a:pPr>
            <a:r>
              <a:rPr lang="en-US" altLang="zh-CN" sz="2700" b="0" i="1" u="none" dirty="0" smtClean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电荷量</a:t>
            </a:r>
            <a:r>
              <a:rPr lang="en-US" altLang="zh-CN" sz="2700" b="0" i="1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Q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0_57ce8"/>
              </a:rPr>
              <a:t>及电容器两极板间的</a:t>
            </a:r>
            <a:r>
              <a:rPr lang="zh-CN" altLang="zh-CN" sz="2700" b="0" i="0" u="none" dirty="0" smtClean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0_57ce8"/>
              </a:rPr>
              <a:t>电</a:t>
            </a:r>
            <a:r>
              <a:rPr lang="zh-CN" altLang="zh-CN" sz="2700" b="0" i="0" u="none" dirty="0" smtClean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压</a:t>
            </a:r>
            <a:r>
              <a:rPr lang="en-US" altLang="zh-CN" sz="2700" b="0" i="1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U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之间的关系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700" b="0" i="0" u="none" dirty="0" smtClean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他</a:t>
            </a:r>
            <a:endParaRPr lang="en-US" altLang="zh-CN" sz="2700" b="0" i="0" u="none" dirty="0" smtClean="0">
              <a:solidFill>
                <a:srgbClr val="000000"/>
              </a:solidFill>
              <a:effectLst/>
              <a:latin typeface="Times New Roman" pitchFamily="28"/>
              <a:ea typeface="宋体" pitchFamily="28"/>
            </a:endParaRPr>
          </a:p>
          <a:p>
            <a:pPr algn="l" eaLnBrk="1" latinLnBrk="0" hangingPunct="0">
              <a:lnSpc>
                <a:spcPct val="130000"/>
              </a:lnSpc>
            </a:pPr>
            <a:r>
              <a:rPr lang="zh-CN" altLang="zh-CN" sz="2700" b="0" i="0" u="none" dirty="0" smtClean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从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等效的思想出发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4_a2d81"/>
              </a:rPr>
              <a:t>认为电容器储存的能量等于把</a:t>
            </a:r>
            <a:r>
              <a:rPr lang="zh-CN" altLang="zh-CN" sz="2700" b="0" i="0" u="none" dirty="0" smtClean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4_a2d81"/>
              </a:rPr>
              <a:t>电</a:t>
            </a:r>
            <a:r>
              <a:rPr lang="zh-CN" altLang="zh-CN" sz="2700" b="0" i="0" u="none" dirty="0" smtClean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荷</a:t>
            </a:r>
            <a:endParaRPr lang="en-US" altLang="zh-CN" sz="2700" b="0" i="0" u="none" dirty="0" smtClean="0">
              <a:solidFill>
                <a:srgbClr val="000000"/>
              </a:solidFill>
              <a:effectLst/>
              <a:latin typeface="Times New Roman" pitchFamily="28"/>
              <a:ea typeface="宋体" pitchFamily="28"/>
            </a:endParaRPr>
          </a:p>
          <a:p>
            <a:pPr algn="l" eaLnBrk="1" latinLnBrk="0" hangingPunct="0">
              <a:lnSpc>
                <a:spcPct val="130000"/>
              </a:lnSpc>
            </a:pPr>
            <a:r>
              <a:rPr lang="zh-CN" altLang="zh-CN" sz="2700" b="0" i="0" u="none" dirty="0" smtClean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从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一个极板搬运到另一个极板过程中克服静电力所做的功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5_66cdd"/>
              </a:rPr>
              <a:t>为此他</a:t>
            </a:r>
            <a:r>
              <a:rPr lang="zh-CN" altLang="zh-CN" sz="2700" b="0" i="0" u="none" dirty="0" smtClean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5_66cdd"/>
              </a:rPr>
              <a:t>作出</a:t>
            </a:r>
            <a:r>
              <a:rPr lang="zh-CN" altLang="zh-CN" sz="2700" b="0" i="0" u="none" dirty="0" smtClean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两极板间的电压</a:t>
            </a:r>
            <a:r>
              <a:rPr lang="en-US" altLang="zh-CN" sz="2700" b="0" i="1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U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随电荷量</a:t>
            </a:r>
            <a:r>
              <a:rPr lang="en-US" altLang="zh-CN" sz="2700" b="0" i="1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Q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变化的图像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如图所示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5_2c9e5"/>
              </a:rPr>
              <a:t>按照他的</a:t>
            </a:r>
            <a:r>
              <a:rPr lang="zh-CN" altLang="zh-CN" sz="2700" b="0" i="0" u="none" dirty="0" smtClean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5_2c9e5"/>
              </a:rPr>
              <a:t>想</a:t>
            </a:r>
            <a:r>
              <a:rPr lang="zh-CN" altLang="zh-CN" sz="2700" b="0" i="0" u="none" dirty="0" smtClean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法</a:t>
            </a:r>
            <a:r>
              <a:rPr lang="zh-CN" altLang="zh-CN" sz="2700" b="0" i="0" u="none" dirty="0" smtClean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下列说法正确的是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700" b="0" i="1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7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pic>
        <p:nvPicPr>
          <p:cNvPr id="12799" name="yt_image_12799" title="H_187.12495">
            <a:extLst>
              <a:ext uri="">
                <a16:creationId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8933" y="609976"/>
            <a:ext cx="2771302" cy="216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yt_table_12801" title="H_235.2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632504"/>
              </p:ext>
            </p:extLst>
          </p:nvPr>
        </p:nvGraphicFramePr>
        <p:xfrm>
          <a:off x="236980" y="4098835"/>
          <a:ext cx="11896963" cy="2468880"/>
        </p:xfrm>
        <a:graphic>
          <a:graphicData uri="http://schemas.openxmlformats.org/drawingml/2006/table">
            <a:tbl>
              <a:tblPr/>
              <a:tblGrid>
                <a:gridCol w="11896963">
                  <a:extLst>
                    <a:ext uri="{9D8B030D-6E8A-4147-A177-3AD203B41FA5}">
                      <a16:colId xmlns:a16="http://schemas.microsoft.com/office/drawing/2014/main" val="10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27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en-US" altLang="zh-CN" sz="27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7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en-US" altLang="zh-CN" sz="2700" b="0" i="1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U</a:t>
                      </a:r>
                      <a:r>
                        <a:rPr lang="zh-CN" altLang="zh-CN" sz="27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-</a:t>
                      </a:r>
                      <a:r>
                        <a:rPr lang="en-US" altLang="zh-CN" sz="2700" b="0" i="1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Q</a:t>
                      </a:r>
                      <a:r>
                        <a:rPr lang="zh-CN" altLang="zh-CN" sz="27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图线的斜率越大</a:t>
                      </a:r>
                      <a:r>
                        <a:rPr lang="zh-CN" altLang="zh-CN" sz="27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7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电容</a:t>
                      </a:r>
                      <a:r>
                        <a:rPr lang="en-US" altLang="zh-CN" sz="2700" b="0" i="1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  <a:r>
                        <a:rPr lang="zh-CN" altLang="zh-CN" sz="27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越大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03492" indent="-503492"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B</a:t>
                      </a:r>
                      <a:r>
                        <a:rPr lang="en-US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充电电荷量</a:t>
                      </a:r>
                      <a:r>
                        <a:rPr lang="en-US" altLang="zh-CN" sz="2700" b="0" i="1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Q</a:t>
                      </a:r>
                      <a:r>
                        <a:rPr lang="zh-CN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越大</a:t>
                      </a:r>
                      <a:r>
                        <a:rPr lang="zh-CN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电容</a:t>
                      </a:r>
                      <a:r>
                        <a:rPr lang="en-US" altLang="zh-CN" sz="2700" b="0" i="1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  <a:r>
                        <a:rPr lang="zh-CN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越大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03492" indent="-503492"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  <a:r>
                        <a:rPr lang="en-US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若电容器的电荷量为</a:t>
                      </a:r>
                      <a:r>
                        <a:rPr lang="en-US" altLang="zh-CN" sz="2700" b="0" i="1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Q</a:t>
                      </a:r>
                      <a:r>
                        <a:rPr lang="zh-CN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时</a:t>
                      </a:r>
                      <a:r>
                        <a:rPr lang="zh-CN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储存的能量为</a:t>
                      </a:r>
                      <a:r>
                        <a:rPr lang="en-US" altLang="zh-CN" sz="2700" b="0" i="1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E</a:t>
                      </a:r>
                      <a:r>
                        <a:rPr lang="zh-CN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则电容器的电荷量为</a:t>
                      </a:r>
                      <a:r>
                        <a:rPr lang="en-US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</a:t>
                      </a:r>
                      <a:r>
                        <a:rPr lang="en-US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5</a:t>
                      </a:r>
                      <a:r>
                        <a:rPr lang="en-US" altLang="zh-CN" sz="2700" b="0" i="1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  <a:sym typeface="_⨹_1_6bc4f"/>
                        </a:rPr>
                        <a:t>Q</a:t>
                      </a:r>
                      <a:r>
                        <a:rPr lang="en-US" altLang="zh-CN" sz="2700" b="0" i="1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/>
                      </a:r>
                      <a:br>
                        <a:rPr lang="en-US" altLang="zh-CN" sz="2700" b="0" i="1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</a:br>
                      <a:r>
                        <a:rPr lang="zh-CN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时</a:t>
                      </a:r>
                      <a:r>
                        <a:rPr lang="zh-CN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储存的能量为</a:t>
                      </a:r>
                      <a:r>
                        <a:rPr lang="en-US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</a:t>
                      </a:r>
                      <a:r>
                        <a:rPr lang="en-US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5</a:t>
                      </a:r>
                      <a:r>
                        <a:rPr lang="en-US" altLang="zh-CN" sz="2700" b="0" i="1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E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D</a:t>
                      </a:r>
                      <a:r>
                        <a:rPr lang="en-US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搬运</a:t>
                      </a:r>
                      <a:r>
                        <a:rPr lang="en-US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Δ</a:t>
                      </a:r>
                      <a:r>
                        <a:rPr lang="en-US" altLang="zh-CN" sz="2700" b="0" i="1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Q</a:t>
                      </a:r>
                      <a:r>
                        <a:rPr lang="zh-CN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的电荷量</a:t>
                      </a:r>
                      <a:r>
                        <a:rPr lang="zh-CN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克服静电力所做的功近似等于</a:t>
                      </a:r>
                      <a:r>
                        <a:rPr lang="en-US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Δ</a:t>
                      </a:r>
                      <a:r>
                        <a:rPr lang="en-US" altLang="zh-CN" sz="2700" b="0" i="1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Q</a:t>
                      </a:r>
                      <a:r>
                        <a:rPr lang="zh-CN" altLang="zh-CN" sz="27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上方小矩形的面积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0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-56764" y="5996226"/>
            <a:ext cx="7616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  </a:t>
            </a:r>
            <a:endParaRPr lang="zh-CN" altLang="en-US" sz="50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804" name="yt_shape_12804"/>
              <p:cNvSpPr txBox="1"/>
              <p:nvPr/>
            </p:nvSpPr>
            <p:spPr>
              <a:xfrm>
                <a:off x="324071" y="468000"/>
                <a:ext cx="11924914" cy="620857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algn="l" eaLnBrk="1" latinLnBrk="0" hangingPunct="0">
                  <a:lnSpc>
                    <a:spcPct val="130000"/>
                  </a:lnSpc>
                </a:pPr>
                <a:r>
                  <a:rPr lang="zh-CN" altLang="zh-CN" sz="2800" b="0" i="0" u="none" dirty="0">
                    <a:solidFill>
                      <a:srgbClr val="0000FF"/>
                    </a:solidFill>
                    <a:effectLst/>
                    <a:latin typeface="微软雅黑" pitchFamily="28"/>
                    <a:ea typeface="微软雅黑" pitchFamily="28"/>
                  </a:rPr>
                  <a:t>解析：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由题图可知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U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和</a:t>
                </a:r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成正比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根据</a:t>
                </a:r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𝑄</m:t>
                        </m:r>
                      </m:num>
                      <m:den>
                        <m:r>
                          <a:rPr lang="en-US" altLang="zh-CN" sz="28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𝑈</m:t>
                        </m:r>
                      </m:den>
                    </m:f>
                  </m:oMath>
                </a14:m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可知</a:t>
                </a:r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U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𝑄</m:t>
                        </m:r>
                      </m:num>
                      <m:den>
                        <m:r>
                          <a:rPr lang="en-US" altLang="zh-CN" sz="28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故</a:t>
                </a:r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U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-</a:t>
                </a:r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4_1add1"/>
                  </a:rPr>
                  <a:t>图线的斜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率越大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电容</a:t>
                </a:r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越小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故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A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错误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；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电容器的电容大小与自身结构有关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2_14795"/>
                  </a:rPr>
                  <a:t>与电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容器是否带电以及带电多少无关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故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B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错误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；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由</a:t>
                </a:r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W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0" i="1" u="none" dirty="0" err="1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Uq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可知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搬运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Δ</a:t>
                </a:r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2_88f7b"/>
                  </a:rPr>
                  <a:t>的电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荷量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克服静电力所做的功近似等于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Δ</a:t>
                </a:r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上方小矩形的面积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故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D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正确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；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1_d9540"/>
                  </a:rPr>
                  <a:t>已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知电容器的电荷量为</a:t>
                </a:r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时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储存的能量为</a:t>
                </a:r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E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13_03443"/>
                  </a:rPr>
                  <a:t>则电容器储存的能量等于把电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荷从一个极板搬运到另一个极板过程中克服静电力做的功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6_f1552"/>
                  </a:rPr>
                  <a:t>也就等于图像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与横轴围成的面积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则</a:t>
                </a:r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E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W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QU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𝑄</m:t>
                        </m:r>
                      </m:num>
                      <m:den>
                        <m:r>
                          <a:rPr lang="en-US" altLang="zh-CN" sz="28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8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CN" sz="2800" b="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800" b="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2</m:t>
                        </m:r>
                        <m:r>
                          <a:rPr lang="en-US" altLang="zh-CN" sz="28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对同一电容器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3_0a4f1"/>
                  </a:rPr>
                  <a:t>电容器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的电荷量为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0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.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5</a:t>
                </a:r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时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储存的能量为</a:t>
                </a:r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E'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Q'U'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8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800" b="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56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2800" b="0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56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800" b="0" i="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56" charset="0"/>
                                        <a:ea typeface="Cambria Math" panose="02040503050406030204" pitchFamily="56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800" b="0" i="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56" charset="0"/>
                                        <a:ea typeface="Cambria Math" panose="02040503050406030204" pitchFamily="56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zh-CN" sz="2800" b="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56" charset="0"/>
                                    <a:ea typeface="Cambria Math" panose="02040503050406030204" pitchFamily="56" charset="0"/>
                                  </a:rPr>
                                  <m:t>𝑄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800" b="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800" b="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2</m:t>
                        </m:r>
                        <m:r>
                          <a:rPr lang="en-US" altLang="zh-CN" sz="28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E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7_fab3d"/>
                  </a:rPr>
                  <a:t>电容器储存的能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量</a:t>
                </a:r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E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与</a:t>
                </a:r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U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和</a:t>
                </a:r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均有关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故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错误。</a:t>
                </a:r>
              </a:p>
            </p:txBody>
          </p:sp>
        </mc:Choice>
        <mc:Fallback xmlns="">
          <p:sp>
            <p:nvSpPr>
              <p:cNvPr id="12804" name="yt_shape_128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71" y="468000"/>
                <a:ext cx="11924914" cy="6208572"/>
              </a:xfrm>
              <a:prstGeom prst="rect">
                <a:avLst/>
              </a:prstGeom>
              <a:blipFill>
                <a:blip r:embed="rId2"/>
                <a:stretch>
                  <a:fillRect l="-1789" b="-1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428750"/>
            <a:ext cx="12192000" cy="36703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3953061" y="2060475"/>
            <a:ext cx="0" cy="595635"/>
          </a:xfrm>
          <a:prstGeom prst="line">
            <a:avLst/>
          </a:prstGeom>
          <a:ln w="22225">
            <a:solidFill>
              <a:srgbClr val="22252A"/>
            </a:solidFill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644576" y="3302066"/>
            <a:ext cx="0" cy="595635"/>
          </a:xfrm>
          <a:prstGeom prst="line">
            <a:avLst/>
          </a:prstGeom>
          <a:ln w="22225">
            <a:solidFill>
              <a:srgbClr val="C00000"/>
            </a:solidFill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948306" y="2068901"/>
            <a:ext cx="1798820" cy="1798820"/>
            <a:chOff x="2329306" y="2634955"/>
            <a:chExt cx="1798820" cy="1798820"/>
          </a:xfrm>
        </p:grpSpPr>
        <p:sp>
          <p:nvSpPr>
            <p:cNvPr id="13" name="矩形 12"/>
            <p:cNvSpPr/>
            <p:nvPr/>
          </p:nvSpPr>
          <p:spPr>
            <a:xfrm>
              <a:off x="2329306" y="2634955"/>
              <a:ext cx="1798820" cy="17988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66528" y="2969317"/>
              <a:ext cx="112723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 dirty="0" smtClean="0">
                  <a:solidFill>
                    <a:schemeClr val="bg1"/>
                  </a:solidFill>
                  <a:latin typeface="Aparajita" panose="020B0604020202020204" pitchFamily="34" charset="0"/>
                  <a:cs typeface="Aparajita" panose="020B0604020202020204" pitchFamily="34" charset="0"/>
                </a:rPr>
                <a:t>04</a:t>
              </a:r>
              <a:endParaRPr lang="zh-CN" altLang="en-US" sz="66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814911" y="3723965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Aparajita" panose="020B0604020202020204" pitchFamily="34" charset="0"/>
                  <a:cs typeface="Aparajita" panose="020B0604020202020204" pitchFamily="34" charset="0"/>
                </a:rPr>
                <a:t>PART</a:t>
              </a:r>
              <a:endParaRPr lang="zh-CN" alt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endParaRPr>
            </a:p>
          </p:txBody>
        </p:sp>
      </p:grpSp>
      <p:sp>
        <p:nvSpPr>
          <p:cNvPr id="17" name="文本框 16">
            <a:hlinkClick r:id="rId2" action="ppaction://hlinksldjump"/>
          </p:cNvPr>
          <p:cNvSpPr txBox="1"/>
          <p:nvPr/>
        </p:nvSpPr>
        <p:spPr>
          <a:xfrm>
            <a:off x="5122776" y="2635593"/>
            <a:ext cx="54745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随堂演练  教师独具</a:t>
            </a:r>
          </a:p>
        </p:txBody>
      </p:sp>
    </p:spTree>
    <p:extLst>
      <p:ext uri="{BB962C8B-B14F-4D97-AF65-F5344CB8AC3E}">
        <p14:creationId xmlns:p14="http://schemas.microsoft.com/office/powerpoint/2010/main" val="272733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211068" y="1100328"/>
            <a:ext cx="8597900" cy="4662297"/>
          </a:xfrm>
          <a:prstGeom prst="rect">
            <a:avLst/>
          </a:prstGeom>
          <a:noFill/>
          <a:ln w="22225">
            <a:solidFill>
              <a:schemeClr val="accent2">
                <a:lumMod val="75000"/>
                <a:alpha val="9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597308" y="1343555"/>
            <a:ext cx="2515842" cy="483534"/>
            <a:chOff x="7253146" y="1959475"/>
            <a:chExt cx="3448077" cy="662705"/>
          </a:xfrm>
        </p:grpSpPr>
        <p:sp>
          <p:nvSpPr>
            <p:cNvPr id="11" name="椭圆 10">
              <a:hlinkClick r:id="rId2" action="ppaction://hlinksldjump"/>
            </p:cNvPr>
            <p:cNvSpPr/>
            <p:nvPr/>
          </p:nvSpPr>
          <p:spPr>
            <a:xfrm>
              <a:off x="7253146" y="1959475"/>
              <a:ext cx="662705" cy="662705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>
              <a:hlinkClick r:id="rId2" action="ppaction://hlinksldjump"/>
            </p:cNvPr>
            <p:cNvSpPr txBox="1"/>
            <p:nvPr/>
          </p:nvSpPr>
          <p:spPr>
            <a:xfrm>
              <a:off x="8044624" y="2071617"/>
              <a:ext cx="2656599" cy="506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知识点一  电容器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597309" y="2230639"/>
            <a:ext cx="2285010" cy="483534"/>
            <a:chOff x="7253146" y="1959475"/>
            <a:chExt cx="3131711" cy="662705"/>
          </a:xfrm>
        </p:grpSpPr>
        <p:sp>
          <p:nvSpPr>
            <p:cNvPr id="14" name="椭圆 13">
              <a:hlinkClick r:id="rId3" action="ppaction://hlinksldjump"/>
            </p:cNvPr>
            <p:cNvSpPr/>
            <p:nvPr/>
          </p:nvSpPr>
          <p:spPr>
            <a:xfrm>
              <a:off x="7253146" y="1959475"/>
              <a:ext cx="662705" cy="662705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>
              <a:hlinkClick r:id="rId3" action="ppaction://hlinksldjump"/>
            </p:cNvPr>
            <p:cNvSpPr txBox="1"/>
            <p:nvPr/>
          </p:nvSpPr>
          <p:spPr>
            <a:xfrm>
              <a:off x="8044624" y="2095263"/>
              <a:ext cx="2340233" cy="506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知识点二  电容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597310" y="3080882"/>
            <a:ext cx="1697311" cy="483534"/>
            <a:chOff x="7253146" y="1959475"/>
            <a:chExt cx="2326242" cy="662705"/>
          </a:xfrm>
        </p:grpSpPr>
        <p:sp>
          <p:nvSpPr>
            <p:cNvPr id="20" name="椭圆 19"/>
            <p:cNvSpPr/>
            <p:nvPr/>
          </p:nvSpPr>
          <p:spPr>
            <a:xfrm>
              <a:off x="7253146" y="1959475"/>
              <a:ext cx="662705" cy="662705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>
              <a:hlinkClick r:id="rId4" action="ppaction://hlinksldjump"/>
            </p:cNvPr>
            <p:cNvSpPr txBox="1"/>
            <p:nvPr/>
          </p:nvSpPr>
          <p:spPr>
            <a:xfrm>
              <a:off x="8060829" y="2055140"/>
              <a:ext cx="1518559" cy="506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素养培优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49"/>
            <a:ext cx="2870200" cy="6853077"/>
          </a:xfrm>
          <a:prstGeom prst="rect">
            <a:avLst/>
          </a:prstGeom>
        </p:spPr>
      </p:pic>
      <p:sp>
        <p:nvSpPr>
          <p:cNvPr id="22" name="圆角矩形 21"/>
          <p:cNvSpPr/>
          <p:nvPr/>
        </p:nvSpPr>
        <p:spPr>
          <a:xfrm>
            <a:off x="2053630" y="368328"/>
            <a:ext cx="1394540" cy="5567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 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597311" y="3903842"/>
            <a:ext cx="2758499" cy="483534"/>
            <a:chOff x="7253146" y="1959475"/>
            <a:chExt cx="3780648" cy="662705"/>
          </a:xfrm>
        </p:grpSpPr>
        <p:sp>
          <p:nvSpPr>
            <p:cNvPr id="25" name="椭圆 24"/>
            <p:cNvSpPr/>
            <p:nvPr/>
          </p:nvSpPr>
          <p:spPr>
            <a:xfrm>
              <a:off x="7253146" y="1959475"/>
              <a:ext cx="662705" cy="662705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>
              <a:hlinkClick r:id="rId6" action="ppaction://hlinksldjump"/>
            </p:cNvPr>
            <p:cNvSpPr txBox="1"/>
            <p:nvPr/>
          </p:nvSpPr>
          <p:spPr>
            <a:xfrm>
              <a:off x="8060829" y="2055140"/>
              <a:ext cx="2972965" cy="506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随堂演练  教师独具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97311" y="4725961"/>
            <a:ext cx="1697311" cy="483534"/>
            <a:chOff x="7253146" y="1959475"/>
            <a:chExt cx="2326242" cy="662705"/>
          </a:xfrm>
        </p:grpSpPr>
        <p:sp>
          <p:nvSpPr>
            <p:cNvPr id="30" name="椭圆 29"/>
            <p:cNvSpPr/>
            <p:nvPr/>
          </p:nvSpPr>
          <p:spPr>
            <a:xfrm>
              <a:off x="7253146" y="1959475"/>
              <a:ext cx="662705" cy="662705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>
              <a:hlinkClick r:id="rId7" action="ppaction://hlinksldjump"/>
            </p:cNvPr>
            <p:cNvSpPr txBox="1"/>
            <p:nvPr/>
          </p:nvSpPr>
          <p:spPr>
            <a:xfrm>
              <a:off x="8060829" y="2055140"/>
              <a:ext cx="1518559" cy="506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课时作业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936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9" name="yt_shape_12809"/>
          <p:cNvSpPr txBox="1"/>
          <p:nvPr/>
        </p:nvSpPr>
        <p:spPr>
          <a:xfrm>
            <a:off x="251499" y="393486"/>
            <a:ext cx="11543998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电容器及电容的理解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隶书" pitchFamily="28"/>
              </a:rPr>
              <a:t>〔多选〕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下列关于电容器和电容的说法中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274f4"/>
              </a:rPr>
              <a:t>正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确的是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810" name="yt_table_12810" title="H_374.23505">
                <a:extLst>
                  <a:ext uri="{FF2B5EF4-FFF2-40B4-BE49-F238E27FC236}">
                    <a16:creationId xmlns:a16="http://schemas.microsoft.com/office/drawing/2014/main" id="{85F9CD91-DE56-4981-AD6D-3D4292DC4A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2354404"/>
                  </p:ext>
                </p:extLst>
              </p:nvPr>
            </p:nvGraphicFramePr>
            <p:xfrm>
              <a:off x="251494" y="1560542"/>
              <a:ext cx="11543919" cy="5034217"/>
            </p:xfrm>
            <a:graphic>
              <a:graphicData uri="http://schemas.openxmlformats.org/drawingml/2006/table">
                <a:tbl>
                  <a:tblPr/>
                  <a:tblGrid>
                    <a:gridCol w="11543919">
                      <a:extLst>
                        <a:ext uri="{9D8B030D-6E8A-4147-A177-3AD203B41FA5}">
                          <a16:colId xmlns:a16="http://schemas.microsoft.com/office/drawing/2014/main" val="102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523174" indent="-523174" algn="l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A</a:t>
                          </a: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宋体" pitchFamily="28"/>
                              <a:ea typeface="宋体" pitchFamily="28"/>
                            </a:rPr>
                            <a:t>.</a:t>
                          </a: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 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根据</a:t>
                          </a:r>
                          <a:r>
                            <a:rPr lang="en-US" altLang="zh-CN" sz="2800" b="0" i="1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C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宋体" pitchFamily="28"/>
                              <a:ea typeface="宋体" pitchFamily="28"/>
                            </a:rPr>
                            <a:t>＝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800" b="0" i="1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56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 b="0" i="1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56" charset="0"/>
                                      <a:ea typeface="Cambria Math" panose="02040503050406030204" pitchFamily="56" charset="0"/>
                                    </a:rPr>
                                    <m:t>𝑄</m:t>
                                  </m:r>
                                </m:num>
                                <m:den>
                                  <m:r>
                                    <a:rPr lang="en-US" altLang="zh-CN" sz="2800" b="0" i="1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56" charset="0"/>
                                      <a:ea typeface="Cambria Math" panose="02040503050406030204" pitchFamily="56" charset="0"/>
                                    </a:rPr>
                                    <m:t>𝑈</m:t>
                                  </m:r>
                                </m:den>
                              </m:f>
                            </m:oMath>
                          </a14:m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可知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宋体" pitchFamily="28"/>
                              <a:ea typeface="宋体" pitchFamily="28"/>
                            </a:rPr>
                            <a:t>，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电容器的电容与其所带电荷量成正比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宋体" pitchFamily="28"/>
                              <a:ea typeface="宋体" pitchFamily="28"/>
                            </a:rPr>
                            <a:t>，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  <a:sym typeface="_⨹_6_9c3e9"/>
                            </a:rPr>
                            <a:t>跟两极板间的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/>
                          </a:r>
                          <a:b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</a:b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电压成反比</a:t>
                          </a:r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503492" indent="-503492" algn="l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B</a:t>
                          </a: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宋体" pitchFamily="28"/>
                              <a:ea typeface="宋体" pitchFamily="28"/>
                            </a:rPr>
                            <a:t>.</a:t>
                          </a: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 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对于确定的电容器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宋体" pitchFamily="28"/>
                              <a:ea typeface="宋体" pitchFamily="28"/>
                            </a:rPr>
                            <a:t>，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其所带的电荷量与两极板间的电压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宋体" pitchFamily="28"/>
                              <a:ea typeface="宋体" pitchFamily="28"/>
                            </a:rPr>
                            <a:t>（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  <a:sym typeface="_⨹_6_e1059"/>
                            </a:rPr>
                            <a:t>小于击穿电压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/>
                          </a:r>
                          <a:b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</a:b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且不为零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宋体" pitchFamily="28"/>
                              <a:ea typeface="宋体" pitchFamily="28"/>
                            </a:rPr>
                            <a:t>）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成正比</a:t>
                          </a:r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7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503492" indent="-503492" algn="l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C</a:t>
                          </a: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宋体" pitchFamily="28"/>
                              <a:ea typeface="宋体" pitchFamily="28"/>
                            </a:rPr>
                            <a:t>.</a:t>
                          </a: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 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对于确定的电容器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宋体" pitchFamily="28"/>
                              <a:ea typeface="宋体" pitchFamily="28"/>
                            </a:rPr>
                            <a:t>，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无论电容器的电压如何变化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宋体" pitchFamily="28"/>
                              <a:ea typeface="宋体" pitchFamily="28"/>
                            </a:rPr>
                            <a:t>（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  <a:sym typeface="_⨹_9_be413"/>
                            </a:rPr>
                            <a:t>小于击穿电压且不为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/>
                          </a:r>
                          <a:b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</a:b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零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宋体" pitchFamily="28"/>
                              <a:ea typeface="宋体" pitchFamily="28"/>
                            </a:rPr>
                            <a:t>），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它所带的电荷量与电压的比值恒定不变</a:t>
                          </a:r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7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523174" indent="-523174" algn="l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D</a:t>
                          </a: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宋体" pitchFamily="28"/>
                              <a:ea typeface="宋体" pitchFamily="28"/>
                            </a:rPr>
                            <a:t>.</a:t>
                          </a: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 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电容器的电容是表示电容器容纳电荷本领的物理量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宋体" pitchFamily="28"/>
                              <a:ea typeface="宋体" pitchFamily="28"/>
                            </a:rPr>
                            <a:t>，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  <a:sym typeface="_⨹_7_ec90e"/>
                            </a:rPr>
                            <a:t>其大小与加在两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/>
                          </a:r>
                          <a:b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</a:b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极板间的电压无关</a:t>
                          </a:r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754"/>
                      </a:ext>
                    </a:extLst>
                  </a:tr>
                </a:tbl>
              </a:graphicData>
            </a:graphic>
          </p:graphicFrame>
        </mc:Choice>
        <mc:Fallback xmlns:a16="http://schemas.microsoft.com/office/drawing/2014/main" xmlns:p14="http://schemas.microsoft.com/office/powerpoint/2010/main" xmlns:p15="http://schemas.microsoft.com/office/powerpoint/2012/main" xmlns:m="http://schemas.openxmlformats.org/officeDocument/2006/math" xmlns="">
          <p:graphicFrame>
            <p:nvGraphicFramePr>
              <p:cNvPr id="12810" name="yt_table_12810" title="H_374.23505">
                <a:extLst>
                  <a:ext uri="{FF2B5EF4-FFF2-40B4-BE49-F238E27FC236}">
                    <a16:creationId xmlns:a16="http://schemas.microsoft.com/office/drawing/2014/main" id="{85F9CD91-DE56-4981-AD6D-3D4292DC4A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2354404"/>
                  </p:ext>
                </p:extLst>
              </p:nvPr>
            </p:nvGraphicFramePr>
            <p:xfrm>
              <a:off x="251494" y="1560542"/>
              <a:ext cx="11543919" cy="5034217"/>
            </p:xfrm>
            <a:graphic>
              <a:graphicData uri="http://schemas.openxmlformats.org/drawingml/2006/table">
                <a:tbl>
                  <a:tblPr/>
                  <a:tblGrid>
                    <a:gridCol w="11543919">
                      <a:extLst>
                        <a:ext uri="{9D8B030D-6E8A-4147-A177-3AD203B41FA5}">
                          <a16:colId xmlns:a16="http://schemas.microsoft.com/office/drawing/2014/main" val="10293"/>
                        </a:ext>
                      </a:extLst>
                    </a:gridCol>
                  </a:tblGrid>
                  <a:tr h="144976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  <a:blipFill>
                          <a:blip r:embed="rId2"/>
                          <a:stretch>
                            <a:fillRect b="-256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51"/>
                      </a:ext>
                    </a:extLst>
                  </a:tr>
                  <a:tr h="1194816">
                    <a:tc>
                      <a:txBody>
                        <a:bodyPr/>
                        <a:lstStyle/>
                        <a:p>
                          <a:pPr marL="503492" indent="-503492" algn="l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B</a:t>
                          </a: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宋体" pitchFamily="28"/>
                              <a:ea typeface="宋体" pitchFamily="28"/>
                            </a:rPr>
                            <a:t>.</a:t>
                          </a: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 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对于确定的电容器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宋体" pitchFamily="28"/>
                              <a:ea typeface="宋体" pitchFamily="28"/>
                            </a:rPr>
                            <a:t>，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其所带的电荷量与两极板间的电压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宋体" pitchFamily="28"/>
                              <a:ea typeface="宋体" pitchFamily="28"/>
                            </a:rPr>
                            <a:t>（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  <a:sym typeface="_⨹_6_e1059"/>
                            </a:rPr>
                            <a:t>小于击穿电压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/>
                          </a:r>
                          <a:b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</a:b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且不为零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宋体" pitchFamily="28"/>
                              <a:ea typeface="宋体" pitchFamily="28"/>
                            </a:rPr>
                            <a:t>）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成正比</a:t>
                          </a:r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752"/>
                      </a:ext>
                    </a:extLst>
                  </a:tr>
                  <a:tr h="1194816">
                    <a:tc>
                      <a:txBody>
                        <a:bodyPr/>
                        <a:lstStyle/>
                        <a:p>
                          <a:pPr marL="503492" indent="-503492" algn="l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C</a:t>
                          </a: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宋体" pitchFamily="28"/>
                              <a:ea typeface="宋体" pitchFamily="28"/>
                            </a:rPr>
                            <a:t>.</a:t>
                          </a: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 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对于确定的电容器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宋体" pitchFamily="28"/>
                              <a:ea typeface="宋体" pitchFamily="28"/>
                            </a:rPr>
                            <a:t>，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无论电容器的电压如何变化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宋体" pitchFamily="28"/>
                              <a:ea typeface="宋体" pitchFamily="28"/>
                            </a:rPr>
                            <a:t>（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  <a:sym typeface="_⨹_9_be413"/>
                            </a:rPr>
                            <a:t>小于击穿电压且不为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/>
                          </a:r>
                          <a:b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</a:b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零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宋体" pitchFamily="28"/>
                              <a:ea typeface="宋体" pitchFamily="28"/>
                            </a:rPr>
                            <a:t>），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它所带的电荷量与电压的比值恒定不变</a:t>
                          </a:r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753"/>
                      </a:ext>
                    </a:extLst>
                  </a:tr>
                  <a:tr h="1194816">
                    <a:tc>
                      <a:txBody>
                        <a:bodyPr/>
                        <a:lstStyle/>
                        <a:p>
                          <a:pPr marL="523174" indent="-523174" algn="l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D</a:t>
                          </a: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宋体" pitchFamily="28"/>
                              <a:ea typeface="宋体" pitchFamily="28"/>
                            </a:rPr>
                            <a:t>.</a:t>
                          </a: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 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电容器的电容是表示电容器容纳电荷本领的物理量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宋体" pitchFamily="28"/>
                              <a:ea typeface="宋体" pitchFamily="28"/>
                            </a:rPr>
                            <a:t>，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  <a:sym typeface="_⨹_7_ec90e"/>
                            </a:rPr>
                            <a:t>其大小与加在两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/>
                          </a:r>
                          <a:b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</a:b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宋体" pitchFamily="28"/>
                            </a:rPr>
                            <a:t>极板间的电压无关</a:t>
                          </a:r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7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矩形 5"/>
          <p:cNvSpPr/>
          <p:nvPr/>
        </p:nvSpPr>
        <p:spPr>
          <a:xfrm>
            <a:off x="-71285" y="2920768"/>
            <a:ext cx="7616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  </a:t>
            </a:r>
            <a:endParaRPr lang="zh-CN" altLang="en-US" sz="50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077650"/>
            <a:ext cx="7616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  </a:t>
            </a:r>
            <a:endParaRPr lang="zh-CN" altLang="en-US" sz="50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56772" y="5408848"/>
            <a:ext cx="7616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  </a:t>
            </a:r>
            <a:endParaRPr lang="zh-CN" altLang="en-US" sz="50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1" name="yt_shape_12811"/>
          <p:cNvSpPr txBox="1"/>
          <p:nvPr/>
        </p:nvSpPr>
        <p:spPr>
          <a:xfrm>
            <a:off x="309557" y="482513"/>
            <a:ext cx="11621186" cy="35484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微软雅黑" pitchFamily="28"/>
                <a:ea typeface="微软雅黑" pitchFamily="28"/>
              </a:rPr>
              <a:t>解析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微软雅黑" pitchFamily="28"/>
                <a:ea typeface="微软雅黑" pitchFamily="28"/>
              </a:rPr>
              <a:t>：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电容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表征的是电容器容纳电荷的本领大小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7_c0cd9"/>
              </a:rPr>
              <a:t>由电容器本身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7_c0cd9"/>
              </a:rPr>
              <a:t>的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特性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决定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与两极板间的电压、两极板所带的电荷量无关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故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A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错误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D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1_d923a"/>
              </a:rPr>
              <a:t>正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确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对于确定的电容器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1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一定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由</a:t>
            </a:r>
            <a:r>
              <a:rPr lang="en-US" altLang="zh-CN" sz="2800" b="0" i="1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Q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＝</a:t>
            </a:r>
            <a:r>
              <a:rPr lang="en-US" altLang="zh-CN" sz="2800" b="0" i="1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CU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知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0" i="1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Q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与</a:t>
            </a:r>
            <a:r>
              <a:rPr lang="en-US" altLang="zh-CN" sz="2800" b="0" i="1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U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成正比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故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B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正确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宋体" pitchFamily="28"/>
                <a:ea typeface="宋体" pitchFamily="28"/>
                <a:sym typeface="_⨹_1_d7428"/>
              </a:rPr>
              <a:t>；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电容器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所带的电荷量与电压的比值等于电容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电容与电荷量、电压无关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宋体" pitchFamily="28"/>
                <a:ea typeface="宋体" pitchFamily="28"/>
                <a:sym typeface="_⨹_1_2dcd9"/>
              </a:rPr>
              <a:t>，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所以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无论电容器的电压如何变化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小于击穿电压且不为零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），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5_71baf"/>
              </a:rPr>
              <a:t>它所带的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5_71baf"/>
              </a:rPr>
              <a:t>电</a:t>
            </a:r>
            <a:r>
              <a:rPr lang="zh-CN" altLang="zh-CN" sz="2800" b="0" i="0" u="none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荷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量与电压的比值恒定不变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故</a:t>
            </a:r>
            <a:r>
              <a:rPr lang="en-US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zh-CN" altLang="zh-CN" sz="2800" b="0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正确。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2" name="yt_shape_12812"/>
          <p:cNvSpPr txBox="1"/>
          <p:nvPr/>
        </p:nvSpPr>
        <p:spPr>
          <a:xfrm>
            <a:off x="324071" y="467999"/>
            <a:ext cx="11543998" cy="1719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电容的计算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24_e6032"/>
              </a:rPr>
              <a:t>如图所示为某一电容器所带电荷量和两端电压之间的关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系图线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若将该电容器两端的电压从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40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V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降低到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36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V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8_54577"/>
              </a:rPr>
              <a:t>对电容器来说正确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graphicFrame>
        <p:nvGraphicFramePr>
          <p:cNvPr id="12814" name="yt_table_12814_skip" title="H_188.1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408689"/>
              </p:ext>
            </p:extLst>
          </p:nvPr>
        </p:nvGraphicFramePr>
        <p:xfrm>
          <a:off x="324066" y="2238297"/>
          <a:ext cx="6246813" cy="2389632"/>
        </p:xfrm>
        <a:graphic>
          <a:graphicData uri="http://schemas.openxmlformats.org/drawingml/2006/table">
            <a:tbl>
              <a:tblPr/>
              <a:tblGrid>
                <a:gridCol w="6246813">
                  <a:extLst>
                    <a:ext uri="{9D8B030D-6E8A-4147-A177-3AD203B41FA5}">
                      <a16:colId xmlns:a16="http://schemas.microsoft.com/office/drawing/2014/main" val="10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是充电过程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03492" indent="-503492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B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是放电过程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03492" indent="-503492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该电容器的电容为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5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×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10</a:t>
                      </a:r>
                      <a:r>
                        <a:rPr lang="zh-CN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－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2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F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D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该电容器的电荷量变化量为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2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8"/>
                  </a:ext>
                </a:extLst>
              </a:tr>
            </a:tbl>
          </a:graphicData>
        </a:graphic>
      </p:graphicFrame>
      <p:pic>
        <p:nvPicPr>
          <p:cNvPr id="12813" name="yt_image_12813_skip" title="H_152.37495">
            <a:extLst>
              <a:ext uri="">
                <a16:creationId xmlns:mc="http://schemas.openxmlformats.org/markup-compatibility/2006" xmlns:a14="http://schemas.microsoft.com/office/drawing/2010/main" xmlns:p14="http://schemas.microsoft.com/office/powerpoint/2010/main" xmlns:p15="http://schemas.microsoft.com/office/powerpoint/2012/main" xmlns:a16="http://schemas.microsoft.com/office/drawing/2014/main" xmlns:m="http://schemas.openxmlformats.org/officeDocument/2006/math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4024" y="2238297"/>
            <a:ext cx="2731992" cy="193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816" name="yt_shape_12816"/>
              <p:cNvSpPr txBox="1"/>
              <p:nvPr/>
            </p:nvSpPr>
            <p:spPr>
              <a:xfrm>
                <a:off x="324071" y="4678190"/>
                <a:ext cx="11924914" cy="199612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algn="l" eaLnBrk="1" latinLnBrk="0" hangingPunct="0">
                  <a:lnSpc>
                    <a:spcPct val="140000"/>
                  </a:lnSpc>
                </a:pPr>
                <a:r>
                  <a:rPr lang="zh-CN" altLang="zh-CN" sz="2800" b="0" i="0" u="none" dirty="0">
                    <a:solidFill>
                      <a:srgbClr val="0000FF"/>
                    </a:solidFill>
                    <a:effectLst/>
                    <a:latin typeface="微软雅黑" pitchFamily="28"/>
                    <a:ea typeface="微软雅黑" pitchFamily="28"/>
                  </a:rPr>
                  <a:t>解析</a:t>
                </a:r>
                <a:r>
                  <a:rPr lang="zh-CN" altLang="zh-CN" sz="2800" b="0" i="0" u="none" dirty="0" smtClean="0">
                    <a:solidFill>
                      <a:srgbClr val="0000FF"/>
                    </a:solidFill>
                    <a:effectLst/>
                    <a:latin typeface="微软雅黑" pitchFamily="28"/>
                    <a:ea typeface="微软雅黑" pitchFamily="28"/>
                  </a:rPr>
                  <a:t>：</a:t>
                </a:r>
                <a:r>
                  <a:rPr lang="zh-CN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　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由</a:t>
                </a:r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CU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知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U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降低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则</a:t>
                </a:r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减小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故为放电过程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A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错误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B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1_de3b7"/>
                  </a:rPr>
                  <a:t>正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确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；</a:t>
                </a:r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𝑄</m:t>
                        </m:r>
                      </m:num>
                      <m:den>
                        <m:r>
                          <a:rPr lang="en-US" altLang="zh-CN" sz="28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𝑈</m:t>
                        </m:r>
                      </m:den>
                    </m:f>
                  </m:oMath>
                </a14:m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altLang="zh-CN" sz="2800" b="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宋体" panose="02040503050406030204" pitchFamily="56" charset="0"/>
                          </a:rPr>
                          <m:t>.</m:t>
                        </m:r>
                        <m:r>
                          <a:rPr lang="en-US" altLang="zh-CN" sz="2800" b="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 b="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F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5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×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10</a:t>
                </a:r>
                <a:r>
                  <a:rPr lang="zh-CN" altLang="zh-CN" sz="2800" b="0" i="0" u="none" baseline="30000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－</a:t>
                </a:r>
                <a:r>
                  <a:rPr lang="en-US" altLang="zh-CN" sz="2800" b="0" i="0" u="none" baseline="3000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3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F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错误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；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Δ</a:t>
                </a:r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Δ</a:t>
                </a:r>
                <a:r>
                  <a:rPr lang="en-US" altLang="zh-CN" sz="2800" b="0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U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5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×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10</a:t>
                </a:r>
                <a:r>
                  <a:rPr lang="zh-CN" altLang="zh-CN" sz="2800" b="0" i="0" u="none" baseline="30000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－</a:t>
                </a:r>
                <a:r>
                  <a:rPr lang="en-US" altLang="zh-CN" sz="2800" b="0" i="0" u="none" baseline="3000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3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×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4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0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.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02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1_735ac"/>
                  </a:rPr>
                  <a:t> 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en-US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D</a:t>
                </a:r>
                <a:r>
                  <a:rPr lang="zh-CN" altLang="zh-CN" sz="2800" b="0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错误。</a:t>
                </a:r>
              </a:p>
            </p:txBody>
          </p:sp>
        </mc:Choice>
        <mc:Fallback xmlns:p15="http://schemas.microsoft.com/office/powerpoint/2012/main" xmlns:m="http://schemas.openxmlformats.org/officeDocument/2006/math" xmlns:p14="http://schemas.microsoft.com/office/powerpoint/2010/main" xmlns:a16="http://schemas.microsoft.com/office/drawing/2014/main" xmlns="">
          <p:sp>
            <p:nvSpPr>
              <p:cNvPr id="12816" name="yt_shape_128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71" y="4678190"/>
                <a:ext cx="11924914" cy="1996124"/>
              </a:xfrm>
              <a:prstGeom prst="rect">
                <a:avLst/>
              </a:prstGeom>
              <a:blipFill>
                <a:blip r:embed="rId3"/>
                <a:stretch>
                  <a:fillRect l="-1789" t="-1220" b="-10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14514" y="2760477"/>
            <a:ext cx="7616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  </a:t>
            </a:r>
            <a:endParaRPr lang="zh-CN" altLang="en-US" sz="50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4="http://schemas.microsoft.com/office/drawing/2010/main" xmlns:a16="http://schemas.microsoft.com/office/drawing/2014/main" xmlns:p14="http://schemas.microsoft.com/office/powerpoint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6" grpId="0" build="allAtOnce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8" name="yt_shape_12818"/>
          <p:cNvSpPr txBox="1"/>
          <p:nvPr/>
        </p:nvSpPr>
        <p:spPr>
          <a:xfrm>
            <a:off x="324071" y="467999"/>
            <a:ext cx="11924914" cy="17386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电容器的充、放电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如图所示的实验电路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可研究电容器的充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c8697"/>
              </a:rPr>
              <a:t>放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先使开关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S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与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端相连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电源给电容器充电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然后把开关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S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掷向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1ae09"/>
              </a:rPr>
              <a:t>电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容器通过电阻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R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放电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pic>
        <p:nvPicPr>
          <p:cNvPr id="12819" name="yt_image_12819" title="H_165.5">
            <a:extLst>
              <a:ext uri="">
                <a16:creationId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6206" y="2134059"/>
            <a:ext cx="5059587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21" name="yt_shape_12821"/>
          <p:cNvSpPr txBox="1"/>
          <p:nvPr/>
        </p:nvSpPr>
        <p:spPr>
          <a:xfrm>
            <a:off x="324000" y="4286233"/>
            <a:ext cx="9036128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电容器在充电的过程中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电容器所带电荷量</a:t>
            </a:r>
            <a:r>
              <a:rPr sz="2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</a:t>
            </a:r>
            <a:r>
              <a:rPr sz="1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。</a:t>
            </a:r>
          </a:p>
        </p:txBody>
      </p:sp>
      <p:graphicFrame>
        <p:nvGraphicFramePr>
          <p:cNvPr id="12822" name="yt_table_12822" title="H_47.04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40391"/>
              </p:ext>
            </p:extLst>
          </p:nvPr>
        </p:nvGraphicFramePr>
        <p:xfrm>
          <a:off x="324066" y="4869218"/>
          <a:ext cx="7319011" cy="597408"/>
        </p:xfrm>
        <a:graphic>
          <a:graphicData uri="http://schemas.openxmlformats.org/drawingml/2006/table">
            <a:tbl>
              <a:tblPr/>
              <a:tblGrid>
                <a:gridCol w="2764155">
                  <a:extLst>
                    <a:ext uri="{9D8B030D-6E8A-4147-A177-3AD203B41FA5}">
                      <a16:colId xmlns:a16="http://schemas.microsoft.com/office/drawing/2014/main" val="10295"/>
                    </a:ext>
                  </a:extLst>
                </a:gridCol>
                <a:gridCol w="2743518">
                  <a:extLst>
                    <a:ext uri="{9D8B030D-6E8A-4147-A177-3AD203B41FA5}">
                      <a16:colId xmlns:a16="http://schemas.microsoft.com/office/drawing/2014/main" val="10296"/>
                    </a:ext>
                  </a:extLst>
                </a:gridCol>
                <a:gridCol w="1811338">
                  <a:extLst>
                    <a:ext uri="{9D8B030D-6E8A-4147-A177-3AD203B41FA5}">
                      <a16:colId xmlns:a16="http://schemas.microsoft.com/office/drawing/2014/main" val="10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不变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B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变大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变小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9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56942900-D323-A1F0-57B4-047905FA2FC2}"/>
              </a:ext>
            </a:extLst>
          </p:cNvPr>
          <p:cNvSpPr txBox="1"/>
          <p:nvPr/>
        </p:nvSpPr>
        <p:spPr>
          <a:xfrm>
            <a:off x="8234989" y="4239427"/>
            <a:ext cx="416624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B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yt_shape_12824"/>
          <p:cNvSpPr txBox="1"/>
          <p:nvPr/>
        </p:nvSpPr>
        <p:spPr>
          <a:xfrm>
            <a:off x="324000" y="5479358"/>
            <a:ext cx="11543998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FF"/>
                </a:solidFill>
                <a:effectLst/>
                <a:latin typeface="微软雅黑" pitchFamily="28"/>
                <a:ea typeface="微软雅黑" pitchFamily="28"/>
              </a:rPr>
              <a:t>解析：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电容器在充电的过程中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两极板之间电压升高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7_ea627"/>
              </a:rPr>
              <a:t>电容器的电容不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变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则电容器的电荷量增加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故选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B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7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5" name="yt_shape_12825"/>
          <p:cNvSpPr txBox="1"/>
          <p:nvPr/>
        </p:nvSpPr>
        <p:spPr>
          <a:xfrm>
            <a:off x="324000" y="304398"/>
            <a:ext cx="8338821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电容器在放电的过程中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电容器的电容</a:t>
            </a:r>
            <a:r>
              <a:rPr sz="2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</a:t>
            </a:r>
            <a:r>
              <a:rPr sz="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。</a:t>
            </a:r>
          </a:p>
        </p:txBody>
      </p:sp>
      <p:graphicFrame>
        <p:nvGraphicFramePr>
          <p:cNvPr id="12826" name="yt_table_12826" title="H_47.04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38195"/>
              </p:ext>
            </p:extLst>
          </p:nvPr>
        </p:nvGraphicFramePr>
        <p:xfrm>
          <a:off x="324066" y="887383"/>
          <a:ext cx="7319011" cy="597408"/>
        </p:xfrm>
        <a:graphic>
          <a:graphicData uri="http://schemas.openxmlformats.org/drawingml/2006/table">
            <a:tbl>
              <a:tblPr/>
              <a:tblGrid>
                <a:gridCol w="2764155">
                  <a:extLst>
                    <a:ext uri="{9D8B030D-6E8A-4147-A177-3AD203B41FA5}">
                      <a16:colId xmlns:a16="http://schemas.microsoft.com/office/drawing/2014/main" val="10298"/>
                    </a:ext>
                  </a:extLst>
                </a:gridCol>
                <a:gridCol w="2743518">
                  <a:extLst>
                    <a:ext uri="{9D8B030D-6E8A-4147-A177-3AD203B41FA5}">
                      <a16:colId xmlns:a16="http://schemas.microsoft.com/office/drawing/2014/main" val="10299"/>
                    </a:ext>
                  </a:extLst>
                </a:gridCol>
                <a:gridCol w="1811338">
                  <a:extLst>
                    <a:ext uri="{9D8B030D-6E8A-4147-A177-3AD203B41FA5}">
                      <a16:colId xmlns:a16="http://schemas.microsoft.com/office/drawing/2014/main" val="10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不变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B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变大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变小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0"/>
                  </a:ext>
                </a:extLst>
              </a:tr>
            </a:tbl>
          </a:graphicData>
        </a:graphic>
      </p:graphicFrame>
      <p:sp>
        <p:nvSpPr>
          <p:cNvPr id="12828" name="yt_shape_12828"/>
          <p:cNvSpPr txBox="1"/>
          <p:nvPr/>
        </p:nvSpPr>
        <p:spPr>
          <a:xfrm>
            <a:off x="324071" y="1535447"/>
            <a:ext cx="11543998" cy="17386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FF"/>
                </a:solidFill>
                <a:effectLst/>
                <a:latin typeface="微软雅黑" pitchFamily="28"/>
                <a:ea typeface="微软雅黑" pitchFamily="28"/>
              </a:rPr>
              <a:t>解析：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电容器的电容由电容器本身特性决定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12_72ecc"/>
              </a:rPr>
              <a:t>与电容器是否正在充、放电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及带电荷量的多少无关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则电容器在放电的过程中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电容器的电容不变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  <a:sym typeface="_⨹_1_06a49"/>
              </a:rPr>
              <a:t>，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故选</a:t>
            </a:r>
            <a:r>
              <a:rPr lang="en-US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A</a:t>
            </a:r>
            <a:r>
              <a:rPr lang="zh-CN" altLang="zh-CN" sz="2800" b="0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  <p:sp>
        <p:nvSpPr>
          <p:cNvPr id="12829" name="yt_shape_12829"/>
          <p:cNvSpPr txBox="1"/>
          <p:nvPr/>
        </p:nvSpPr>
        <p:spPr>
          <a:xfrm>
            <a:off x="324071" y="3324916"/>
            <a:ext cx="11924914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传感器将电流信息传入计算机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屏幕上显示出电流随时间变化的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I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-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t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2a563,isEnd"/>
              </a:rPr>
              <a:t>曲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线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该图像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是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不是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一条直线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30" name="yt_shape_12830"/>
              <p:cNvSpPr txBox="1"/>
              <p:nvPr/>
            </p:nvSpPr>
            <p:spPr>
              <a:xfrm>
                <a:off x="324000" y="4491972"/>
                <a:ext cx="7088415" cy="749436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Autofit/>
              </a:bodyPr>
              <a:lstStyle/>
              <a:p>
                <a:pPr algn="l" eaLnBrk="1" latinLnBrk="0" hangingPunct="0">
                  <a:lnSpc>
                    <a:spcPct val="140000"/>
                  </a:lnSpc>
                </a:pPr>
                <a:r>
                  <a:rPr lang="zh-CN" altLang="zh-CN" sz="2800" b="0" i="0" u="none">
                    <a:solidFill>
                      <a:srgbClr val="0000FF"/>
                    </a:solidFill>
                    <a:effectLst/>
                    <a:latin typeface="微软雅黑" pitchFamily="28"/>
                    <a:ea typeface="微软雅黑" pitchFamily="28"/>
                  </a:rPr>
                  <a:t>解析：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根据</a:t>
                </a:r>
                <a:r>
                  <a:rPr lang="en-US" altLang="zh-CN" sz="2800" b="0" i="1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I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𝑞</m:t>
                        </m:r>
                      </m:num>
                      <m:den>
                        <m:r>
                          <a:rPr lang="en-US" altLang="zh-CN" sz="28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可知</a:t>
                </a:r>
                <a:r>
                  <a:rPr lang="en-US" altLang="zh-CN" sz="2800" b="0" i="1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I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-</a:t>
                </a:r>
                <a:r>
                  <a:rPr lang="en-US" altLang="zh-CN" sz="2800" b="0" i="1" u="none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t</a:t>
                </a:r>
                <a:r>
                  <a:rPr lang="zh-CN" altLang="zh-CN" sz="2800" b="0" i="0" u="none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图像不是一条直线。</a:t>
                </a: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2830" name="yt_shape_128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" y="4491972"/>
                <a:ext cx="7088415" cy="749436"/>
              </a:xfrm>
              <a:prstGeom prst="rect">
                <a:avLst/>
              </a:prstGeom>
              <a:blipFill>
                <a:blip r:embed="rId2"/>
                <a:stretch>
                  <a:fillRect l="-3009" r="-1720" b="-14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B55E281C-E75B-0300-E5C3-E00817D7FA49}"/>
              </a:ext>
            </a:extLst>
          </p:cNvPr>
          <p:cNvSpPr txBox="1"/>
          <p:nvPr/>
        </p:nvSpPr>
        <p:spPr>
          <a:xfrm>
            <a:off x="7523789" y="257592"/>
            <a:ext cx="437261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A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998D802-605C-61B7-7C62-11A3E219D94C}"/>
              </a:ext>
            </a:extLst>
          </p:cNvPr>
          <p:cNvSpPr txBox="1"/>
          <p:nvPr/>
        </p:nvSpPr>
        <p:spPr>
          <a:xfrm>
            <a:off x="2367660" y="3875518"/>
            <a:ext cx="8912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不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是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28" grpId="0" build="allAtOnce"/>
      <p:bldP spid="12829" grpId="0" build="allAtOnce"/>
      <p:bldP spid="12830" grpId="0" build="allAtOnce"/>
      <p:bldP spid="2" grpId="0" build="allAtOnce"/>
      <p:bldP spid="3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428750"/>
            <a:ext cx="12192000" cy="36703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3953061" y="2060475"/>
            <a:ext cx="0" cy="595635"/>
          </a:xfrm>
          <a:prstGeom prst="line">
            <a:avLst/>
          </a:prstGeom>
          <a:ln w="22225">
            <a:solidFill>
              <a:srgbClr val="22252A"/>
            </a:solidFill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644576" y="3302066"/>
            <a:ext cx="0" cy="595635"/>
          </a:xfrm>
          <a:prstGeom prst="line">
            <a:avLst/>
          </a:prstGeom>
          <a:ln w="22225">
            <a:solidFill>
              <a:srgbClr val="C00000"/>
            </a:solidFill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948306" y="2068901"/>
            <a:ext cx="1798820" cy="1798820"/>
            <a:chOff x="2329306" y="2634955"/>
            <a:chExt cx="1798820" cy="1798820"/>
          </a:xfrm>
        </p:grpSpPr>
        <p:sp>
          <p:nvSpPr>
            <p:cNvPr id="13" name="矩形 12"/>
            <p:cNvSpPr/>
            <p:nvPr/>
          </p:nvSpPr>
          <p:spPr>
            <a:xfrm>
              <a:off x="2329306" y="2634955"/>
              <a:ext cx="1798820" cy="17988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66528" y="2969317"/>
              <a:ext cx="112723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 dirty="0" smtClean="0">
                  <a:solidFill>
                    <a:schemeClr val="bg1"/>
                  </a:solidFill>
                  <a:latin typeface="Aparajita" panose="020B0604020202020204" pitchFamily="34" charset="0"/>
                  <a:cs typeface="Aparajita" panose="020B0604020202020204" pitchFamily="34" charset="0"/>
                </a:rPr>
                <a:t>05</a:t>
              </a:r>
              <a:endParaRPr lang="zh-CN" altLang="en-US" sz="66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814911" y="3723965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Aparajita" panose="020B0604020202020204" pitchFamily="34" charset="0"/>
                  <a:cs typeface="Aparajita" panose="020B0604020202020204" pitchFamily="34" charset="0"/>
                </a:rPr>
                <a:t>PART</a:t>
              </a:r>
              <a:endParaRPr lang="zh-CN" alt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endParaRPr>
            </a:p>
          </p:txBody>
        </p:sp>
      </p:grpSp>
      <p:sp>
        <p:nvSpPr>
          <p:cNvPr id="17" name="文本框 16">
            <a:hlinkClick r:id="rId2" action="ppaction://hlinksldjump"/>
          </p:cNvPr>
          <p:cNvSpPr txBox="1"/>
          <p:nvPr/>
        </p:nvSpPr>
        <p:spPr>
          <a:xfrm>
            <a:off x="5122776" y="2635593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课时作业</a:t>
            </a:r>
          </a:p>
        </p:txBody>
      </p:sp>
    </p:spTree>
    <p:extLst>
      <p:ext uri="{BB962C8B-B14F-4D97-AF65-F5344CB8AC3E}">
        <p14:creationId xmlns:p14="http://schemas.microsoft.com/office/powerpoint/2010/main" val="87738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3" name="yt_shape_10883"/>
          <p:cNvSpPr txBox="1"/>
          <p:nvPr/>
        </p:nvSpPr>
        <p:spPr>
          <a:xfrm>
            <a:off x="324071" y="1075877"/>
            <a:ext cx="11924914" cy="17386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 dirty="0">
                <a:solidFill>
                  <a:srgbClr val="800080"/>
                </a:solidFill>
                <a:effectLst/>
                <a:latin typeface="Times New Roman" pitchFamily="28"/>
                <a:ea typeface="黑体" pitchFamily="28"/>
              </a:rPr>
              <a:t>知识点一</a:t>
            </a:r>
            <a:r>
              <a:rPr lang="zh-CN" altLang="zh-CN" sz="2800" b="1" i="0" u="none" dirty="0">
                <a:solidFill>
                  <a:srgbClr val="80008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1" i="0" u="none" dirty="0">
                <a:solidFill>
                  <a:srgbClr val="800080"/>
                </a:solidFill>
                <a:effectLst/>
                <a:latin typeface="Times New Roman" pitchFamily="28"/>
                <a:ea typeface="黑体" pitchFamily="28"/>
              </a:rPr>
              <a:t>对电容器、电容的理解</a:t>
            </a:r>
          </a:p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2025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·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浙江台州期中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对于一个固定电容器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描述其电容</a:t>
            </a:r>
            <a:r>
              <a:rPr lang="en-US" altLang="zh-CN" sz="2800" b="1" i="1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3_8aeec"/>
              </a:rPr>
              <a:t>电荷量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en-US" altLang="zh-CN" sz="2800" b="1" i="1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Q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电压</a:t>
            </a:r>
            <a:r>
              <a:rPr lang="en-US" altLang="zh-CN" sz="2800" b="1" i="1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U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之间相应关系的图像应是图中的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pic>
        <p:nvPicPr>
          <p:cNvPr id="10885" name="yt_image_10885" title="H_192.5">
            <a:extLst>
              <a:ext uri="">
                <a16:creationId xmlns:a16="http://schemas.microsoft.com/office/drawing/2014/main" xmlns:p14="http://schemas.microsoft.com/office/powerpoint/2010/main" xmlns:p15="http://schemas.microsoft.com/office/powerpoint/2012/main" xmlns:mc="http://schemas.openxmlformats.org/markup-compatibility/2006" xmlns:a14="http://schemas.microsoft.com/office/drawing/2010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01" y="2997453"/>
            <a:ext cx="5084179" cy="183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yt_image_10887" title="H_187.12495">
            <a:extLst>
              <a:ext uri="{FF2B5EF4-FFF2-40B4-BE49-F238E27FC236}">
                <a16:creationId xmlns:a16="http://schemas.microsoft.com/office/drawing/2014/main" id="{9FA3CDD1-390C-4DC2-9B91-B5D951DDF354}"/>
              </a:ext>
              <a:ext uri="">
                <a16:creationId xmlns:a16="http://schemas.microsoft.com/office/drawing/2014/main" xmlns:p14="http://schemas.microsoft.com/office/powerpoint/2010/main" xmlns:p15="http://schemas.microsoft.com/office/powerpoint/2012/main" xmlns:mc="http://schemas.openxmlformats.org/markup-compatibility/2006" xmlns:a14="http://schemas.microsoft.com/office/drawing/2010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020" y="3080905"/>
            <a:ext cx="4980575" cy="174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yt_shape_10889">
                <a:extLst>
                  <a:ext uri="{FF2B5EF4-FFF2-40B4-BE49-F238E27FC236}">
                    <a16:creationId xmlns:a16="http://schemas.microsoft.com/office/drawing/2014/main" id="{F29BEF2B-3BB5-413E-A77A-F495D228D18F}"/>
                  </a:ext>
                </a:extLst>
              </p:cNvPr>
              <p:cNvSpPr txBox="1"/>
              <p:nvPr/>
            </p:nvSpPr>
            <p:spPr>
              <a:xfrm>
                <a:off x="324071" y="5075968"/>
                <a:ext cx="11924914" cy="141231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algn="l" eaLnBrk="1" latinLnBrk="0" hangingPunct="0">
                  <a:lnSpc>
                    <a:spcPct val="140000"/>
                  </a:lnSpc>
                </a:pPr>
                <a:r>
                  <a:rPr lang="zh-CN" altLang="zh-CN" sz="2800" b="1" i="0" u="none" dirty="0">
                    <a:solidFill>
                      <a:srgbClr val="0000FF"/>
                    </a:solidFill>
                    <a:effectLst/>
                    <a:latin typeface="Times New Roman" pitchFamily="28"/>
                    <a:ea typeface="黑体" pitchFamily="28"/>
                  </a:rPr>
                  <a:t>解析</a:t>
                </a:r>
                <a:r>
                  <a:rPr lang="zh-CN" altLang="zh-CN" sz="2800" b="1" i="0" u="none" dirty="0">
                    <a:solidFill>
                      <a:srgbClr val="0000FF"/>
                    </a:solidFill>
                    <a:effectLst/>
                    <a:latin typeface="宋体" pitchFamily="28"/>
                    <a:ea typeface="宋体" pitchFamily="28"/>
                  </a:rPr>
                  <a:t>：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电容器的电容与电荷量和电势差均无关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A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、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D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错误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B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正确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  <a:sym typeface="_⨹_1_14d3a"/>
                  </a:rPr>
                  <a:t>；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/>
                </a:r>
                <a:b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</a:b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根据电容的定义式有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𝑸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𝑼</m:t>
                        </m:r>
                      </m:den>
                    </m:f>
                  </m:oMath>
                </a14:m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则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CU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电荷量与电势差成正比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错误。</a:t>
                </a:r>
              </a:p>
            </p:txBody>
          </p:sp>
        </mc:Choice>
        <mc:Fallback xmlns:a16="http://schemas.microsoft.com/office/drawing/2014/main" xmlns:p14="http://schemas.microsoft.com/office/powerpoint/2010/main" xmlns:p15="http://schemas.microsoft.com/office/powerpoint/2012/main" xmlns="">
          <p:sp>
            <p:nvSpPr>
              <p:cNvPr id="6" name="yt_shape_10889">
                <a:extLst>
                  <a:ext uri="{FF2B5EF4-FFF2-40B4-BE49-F238E27FC236}">
                    <a16:creationId xmlns:a16="http://schemas.microsoft.com/office/drawing/2014/main" id="{F29BEF2B-3BB5-413E-A77A-F495D228D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71" y="5075968"/>
                <a:ext cx="11924914" cy="1412310"/>
              </a:xfrm>
              <a:prstGeom prst="rect">
                <a:avLst/>
              </a:prstGeom>
              <a:blipFill>
                <a:blip r:embed="rId4"/>
                <a:stretch>
                  <a:fillRect l="-1789" t="-1732" b="-77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F9D72701-3A0D-4468-9584-88EEF210F2C5}"/>
              </a:ext>
            </a:extLst>
          </p:cNvPr>
          <p:cNvSpPr/>
          <p:nvPr/>
        </p:nvSpPr>
        <p:spPr>
          <a:xfrm>
            <a:off x="4259689" y="4343585"/>
            <a:ext cx="7616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8" name="yt_image_10189" title="H_47.87496">
            <a:extLst>
              <a:ext uri="">
                <a16:creationId xmlns:a16="http://schemas.microsoft.com/office/drawing/2014/main" xmlns:p14="http://schemas.microsoft.com/office/powerpoint/2010/main" xmlns:p15="http://schemas.microsoft.com/office/powerpoint/2012/main" xmlns:mc="http://schemas.openxmlformats.org/markup-compatibility/2006" xmlns:a14="http://schemas.microsoft.com/office/drawing/2010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4BACC6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4878494" y="467865"/>
            <a:ext cx="230819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4146043" y="6427038"/>
            <a:ext cx="4181814" cy="288000"/>
            <a:chOff x="1463551" y="6425622"/>
            <a:chExt cx="4181814" cy="288000"/>
          </a:xfrm>
        </p:grpSpPr>
        <p:sp>
          <p:nvSpPr>
            <p:cNvPr id="10" name="6058ba05-937b-4246-adea-1905552f2df2" descr="{&quot;SlideID&quot;:&quot;341&quot;,&quot;SlideNumber&quot;:&quot;36&quot;}">
              <a:hlinkClick r:id="rId6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463551" y="6425622"/>
              <a:ext cx="288000" cy="28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6ca8a9cc-4deb-4cba-a535-588200ece462" descr="{&quot;SlideID&quot;:&quot;342&quot;,&quot;SlideNumber&quot;:&quot;37&quot;}">
              <a:hlinkClick r:id="rId7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85353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c0b2575c-d49e-451b-806e-f6fa148c031f" descr="{&quot;SlideID&quot;:&quot;343&quot;,&quot;SlideNumber&quot;:&quot;38&quot;}">
              <a:hlinkClick r:id="rId8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24351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d95898da-392b-4eb1-8e40-4f984c0be715" descr="{&quot;SlideID&quot;:&quot;344&quot;,&quot;SlideNumber&quot;:&quot;39&quot;}">
              <a:hlinkClick r:id="rId9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63350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ef7e1857-95bd-4e7e-9f88-efc6903f3b58" descr="{&quot;SlideID&quot;:&quot;345&quot;,&quot;SlideNumber&quot;:&quot;40&quot;}">
              <a:hlinkClick r:id="rId10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02348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1b728302-3b27-4c32-b071-f73ab2ce4c4f" descr="{&quot;SlideID&quot;:&quot;346&quot;,&quot;SlideNumber&quot;:&quot;41&quot;}">
              <a:hlinkClick r:id="rId11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41346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44677e29-0880-4d00-85a3-de9245549ba6" descr="{&quot;SlideID&quot;:&quot;347&quot;,&quot;SlideNumber&quot;:&quot;42&quot;}">
              <a:hlinkClick r:id="rId12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8034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bbda1673-5646-44f3-8cee-b63bb09456f2" descr="{&quot;SlideID&quot;:&quot;349&quot;,&quot;SlideNumber&quot;:&quot;44&quot;}">
              <a:hlinkClick r:id="rId13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19343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7255a37e-d802-48f5-aeb9-18aef83b5051" descr="{&quot;SlideID&quot;:&quot;351&quot;,&quot;SlideNumber&quot;:&quot;46&quot;}">
              <a:hlinkClick r:id="rId14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58341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e39f8868-b689-4c78-97a0-1def687b80ec" descr="{&quot;SlideID&quot;:&quot;353&quot;,&quot;SlideNumber&quot;:&quot;48&quot;}">
              <a:hlinkClick r:id="rId15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97339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2a9712a7-9644-4c95-b260-123b864bd9ce" descr="{&quot;SlideID&quot;:&quot;355&quot;,&quot;SlideNumber&quot;:&quot;50&quot;}">
              <a:hlinkClick r:id="rId16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535736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2213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1" name="yt_shape_10891"/>
          <p:cNvSpPr txBox="1"/>
          <p:nvPr/>
        </p:nvSpPr>
        <p:spPr>
          <a:xfrm>
            <a:off x="324071" y="467999"/>
            <a:ext cx="11543998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2025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·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广东茂名高二期中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如图是一个电解电容器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7_0a568"/>
              </a:rPr>
              <a:t>由标注的参数可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知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graphicFrame>
        <p:nvGraphicFramePr>
          <p:cNvPr id="10893" name="yt_table_10893_skip" title="H_188.1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4071" y="1428715"/>
          <a:ext cx="8554403" cy="2389632"/>
        </p:xfrm>
        <a:graphic>
          <a:graphicData uri="http://schemas.openxmlformats.org/drawingml/2006/table">
            <a:tbl>
              <a:tblPr/>
              <a:tblGrid>
                <a:gridCol w="8554403">
                  <a:extLst>
                    <a:ext uri="{9D8B030D-6E8A-4147-A177-3AD203B41FA5}">
                      <a16:colId xmlns:a16="http://schemas.microsoft.com/office/drawing/2014/main" val="101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电容器的击穿电压为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100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V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03492" indent="-503492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B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当电容器的电压低于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100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V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时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电容器无法工作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给电容器加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50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V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电压时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电容器的电容为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110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μF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D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电容器允许容纳的最大电荷量为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022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4"/>
                  </a:ext>
                </a:extLst>
              </a:tr>
            </a:tbl>
          </a:graphicData>
        </a:graphic>
      </p:graphicFrame>
      <p:pic>
        <p:nvPicPr>
          <p:cNvPr id="10892" name="yt_image_10892_skip" title="H_121.12496">
            <a:extLst>
              <a:ext uri="">
                <a16:creationId xmlns:m="http://schemas.openxmlformats.org/officeDocument/2006/math" xmlns:a16="http://schemas.microsoft.com/office/drawing/2014/main" xmlns:p15="http://schemas.microsoft.com/office/powerpoint/2012/main" xmlns:p14="http://schemas.microsoft.com/office/powerpoint/2010/main" xmlns:a14="http://schemas.microsoft.com/office/drawing/2010/main" xmlns:mc="http://schemas.openxmlformats.org/markup-compatibility/2006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8687" y="1635055"/>
            <a:ext cx="2857357" cy="153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895" name="yt_shape_10895"/>
              <p:cNvSpPr txBox="1"/>
              <p:nvPr/>
            </p:nvSpPr>
            <p:spPr>
              <a:xfrm>
                <a:off x="267086" y="3818347"/>
                <a:ext cx="11924914" cy="260994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algn="l" eaLnBrk="1" latinLnBrk="0" hangingPunct="0">
                  <a:lnSpc>
                    <a:spcPct val="140000"/>
                  </a:lnSpc>
                </a:pPr>
                <a:r>
                  <a:rPr lang="zh-CN" altLang="zh-CN" sz="2800" b="1" i="0" u="none" dirty="0">
                    <a:solidFill>
                      <a:srgbClr val="0000FF"/>
                    </a:solidFill>
                    <a:effectLst/>
                    <a:latin typeface="Times New Roman" pitchFamily="28"/>
                    <a:ea typeface="黑体" pitchFamily="28"/>
                  </a:rPr>
                  <a:t>解析</a:t>
                </a:r>
                <a:r>
                  <a:rPr lang="zh-CN" altLang="zh-CN" sz="2800" b="1" i="0" u="none" dirty="0">
                    <a:solidFill>
                      <a:srgbClr val="0000FF"/>
                    </a:solidFill>
                    <a:effectLst/>
                    <a:latin typeface="宋体" pitchFamily="28"/>
                    <a:ea typeface="宋体" pitchFamily="28"/>
                  </a:rPr>
                  <a:t>：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由题图可知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电容器的额定电压为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100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V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低于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100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V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4_f56bf"/>
                  </a:rPr>
                  <a:t>时也可以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工作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故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A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、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B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错误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；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电容只与电容器本身有关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给电容器加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50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V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2_75fd4"/>
                  </a:rPr>
                  <a:t>电压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时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电容器的电容为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220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1" i="0" u="none" dirty="0" err="1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μF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故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错误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；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根据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𝑸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𝑼</m:t>
                        </m:r>
                      </m:den>
                    </m:f>
                  </m:oMath>
                </a14:m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10_ea1e6"/>
                  </a:rPr>
                  <a:t>代入数据得电容器允许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容纳的最大电荷量为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0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.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022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故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D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正确。</a:t>
                </a:r>
              </a:p>
            </p:txBody>
          </p:sp>
        </mc:Choice>
        <mc:Fallback xmlns:m="http://schemas.openxmlformats.org/officeDocument/2006/math" xmlns:p15="http://schemas.microsoft.com/office/powerpoint/2012/main" xmlns:p14="http://schemas.microsoft.com/office/powerpoint/2010/main" xmlns:a16="http://schemas.microsoft.com/office/drawing/2014/main" xmlns="">
          <p:sp>
            <p:nvSpPr>
              <p:cNvPr id="10895" name="yt_shape_108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86" y="3818347"/>
                <a:ext cx="11924914" cy="2609945"/>
              </a:xfrm>
              <a:prstGeom prst="rect">
                <a:avLst/>
              </a:prstGeom>
              <a:blipFill>
                <a:blip r:embed="rId3"/>
                <a:stretch>
                  <a:fillRect l="-1840" t="-932" b="-7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9C5255CD-6D64-4635-9468-1B2A52902C4E}"/>
              </a:ext>
            </a:extLst>
          </p:cNvPr>
          <p:cNvSpPr/>
          <p:nvPr/>
        </p:nvSpPr>
        <p:spPr>
          <a:xfrm>
            <a:off x="193858" y="3290118"/>
            <a:ext cx="7616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146043" y="6427038"/>
            <a:ext cx="4181814" cy="288000"/>
            <a:chOff x="1463551" y="6425622"/>
            <a:chExt cx="4181814" cy="288000"/>
          </a:xfrm>
        </p:grpSpPr>
        <p:sp>
          <p:nvSpPr>
            <p:cNvPr id="11" name="58ce04c2-5cb9-4d5c-be4a-336c83f94f6b" descr="{&quot;SlideID&quot;:&quot;341&quot;,&quot;SlideNumber&quot;:&quot;36&quot;}">
              <a:hlinkClick r:id="rId4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4635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e0730d44-8eb6-40a8-91f9-19bd61ac39f7" descr="{&quot;SlideID&quot;:&quot;342&quot;,&quot;SlideNumber&quot;:&quot;37&quot;}">
              <a:hlinkClick r:id="rId5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853535" y="6425622"/>
              <a:ext cx="288000" cy="28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1e5787a4-4a98-414e-baa1-c03fa3e693a5" descr="{&quot;SlideID&quot;:&quot;343&quot;,&quot;SlideNumber&quot;:&quot;38&quot;}">
              <a:hlinkClick r:id="rId6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24351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5fd24ba5-75b1-493c-aca3-43229d8b7d84" descr="{&quot;SlideID&quot;:&quot;344&quot;,&quot;SlideNumber&quot;:&quot;39&quot;}">
              <a:hlinkClick r:id="rId7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63350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c9bb7dfc-21a6-41cb-b858-6e7902cc2dca" descr="{&quot;SlideID&quot;:&quot;345&quot;,&quot;SlideNumber&quot;:&quot;40&quot;}">
              <a:hlinkClick r:id="rId8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02348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cfe9c5c7-9527-41db-85c0-c78c1515ff7b" descr="{&quot;SlideID&quot;:&quot;346&quot;,&quot;SlideNumber&quot;:&quot;41&quot;}">
              <a:hlinkClick r:id="rId9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41346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24e4710c-89a6-41cb-a978-e3086b1af1f8" descr="{&quot;SlideID&quot;:&quot;347&quot;,&quot;SlideNumber&quot;:&quot;42&quot;}">
              <a:hlinkClick r:id="rId10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8034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e8a48dca-5d22-4da1-a4c0-4c07e27e8852" descr="{&quot;SlideID&quot;:&quot;349&quot;,&quot;SlideNumber&quot;:&quot;44&quot;}">
              <a:hlinkClick r:id="rId11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19343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3ed6792b-4333-4a59-95b7-7ddb1c100a74" descr="{&quot;SlideID&quot;:&quot;351&quot;,&quot;SlideNumber&quot;:&quot;46&quot;}">
              <a:hlinkClick r:id="rId12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58341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2063682-8c3d-40e6-a153-654ffa1ad753" descr="{&quot;SlideID&quot;:&quot;353&quot;,&quot;SlideNumber&quot;:&quot;48&quot;}">
              <a:hlinkClick r:id="rId13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97339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496b2c28-4446-414f-976f-6aa262f4fba6" descr="{&quot;SlideID&quot;:&quot;355&quot;,&quot;SlideNumber&quot;:&quot;50&quot;}">
              <a:hlinkClick r:id="rId14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535736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990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m="http://schemas.openxmlformats.org/officeDocument/2006/math" xmlns:p14="http://schemas.microsoft.com/office/powerpoint/2010/main" xmlns:a16="http://schemas.microsoft.com/office/drawing/2014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95" grpId="0" build="allAtOnce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7" name="yt_shape_10897"/>
          <p:cNvSpPr txBox="1"/>
          <p:nvPr/>
        </p:nvSpPr>
        <p:spPr>
          <a:xfrm>
            <a:off x="324071" y="467999"/>
            <a:ext cx="11924914" cy="17386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 dirty="0">
                <a:solidFill>
                  <a:srgbClr val="800080"/>
                </a:solidFill>
                <a:effectLst/>
                <a:latin typeface="Times New Roman" pitchFamily="28"/>
                <a:ea typeface="黑体" pitchFamily="28"/>
              </a:rPr>
              <a:t>知识点二</a:t>
            </a:r>
            <a:r>
              <a:rPr lang="zh-CN" altLang="zh-CN" sz="2800" b="1" i="0" u="none" dirty="0">
                <a:solidFill>
                  <a:srgbClr val="80008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1" i="0" u="none" dirty="0">
                <a:solidFill>
                  <a:srgbClr val="800080"/>
                </a:solidFill>
                <a:effectLst/>
                <a:latin typeface="Times New Roman" pitchFamily="28"/>
                <a:ea typeface="黑体" pitchFamily="28"/>
              </a:rPr>
              <a:t>电容</a:t>
            </a:r>
          </a:p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一个电容器带电荷量为</a:t>
            </a:r>
            <a:r>
              <a:rPr lang="en-US" altLang="zh-CN" sz="2800" b="1" i="1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Q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时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两极板间电压为</a:t>
            </a:r>
            <a:r>
              <a:rPr lang="en-US" altLang="zh-CN" sz="2800" b="1" i="1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U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9_129c7"/>
              </a:rPr>
              <a:t>若使其带电荷量增加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4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0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×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10</a:t>
            </a:r>
            <a:r>
              <a:rPr lang="zh-CN" altLang="zh-CN" sz="2800" b="1" i="0" u="none" baseline="30000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－</a:t>
            </a:r>
            <a:r>
              <a:rPr lang="en-US" altLang="zh-CN" sz="2800" b="1" i="0" u="none" baseline="3000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7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时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两极板间的电势差增加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20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V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则它的电容为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graphicFrame>
        <p:nvGraphicFramePr>
          <p:cNvPr id="10899" name="yt_table_10899" title="H_94.0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4066" y="2237211"/>
          <a:ext cx="6999606" cy="1194816"/>
        </p:xfrm>
        <a:graphic>
          <a:graphicData uri="http://schemas.openxmlformats.org/drawingml/2006/table">
            <a:tbl>
              <a:tblPr/>
              <a:tblGrid>
                <a:gridCol w="3965893">
                  <a:extLst>
                    <a:ext uri="{9D8B030D-6E8A-4147-A177-3AD203B41FA5}">
                      <a16:colId xmlns:a16="http://schemas.microsoft.com/office/drawing/2014/main" val="10149"/>
                    </a:ext>
                  </a:extLst>
                </a:gridCol>
                <a:gridCol w="3033713">
                  <a:extLst>
                    <a:ext uri="{9D8B030D-6E8A-4147-A177-3AD203B41FA5}">
                      <a16:colId xmlns:a16="http://schemas.microsoft.com/office/drawing/2014/main" val="10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1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×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10</a:t>
                      </a:r>
                      <a:r>
                        <a:rPr lang="zh-CN" altLang="zh-CN" sz="2800" b="1" i="0" u="none" baseline="3000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－</a:t>
                      </a:r>
                      <a:r>
                        <a:rPr lang="en-US" altLang="zh-CN" sz="2800" b="1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8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F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B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2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×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10</a:t>
                      </a:r>
                      <a:r>
                        <a:rPr lang="zh-CN" altLang="zh-CN" sz="2800" b="1" i="0" u="none" baseline="3000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－</a:t>
                      </a:r>
                      <a:r>
                        <a:rPr lang="en-US" altLang="zh-CN" sz="2800" b="1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8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F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4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×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10</a:t>
                      </a:r>
                      <a:r>
                        <a:rPr lang="zh-CN" altLang="zh-CN" sz="2800" b="1" i="0" u="none" baseline="3000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－</a:t>
                      </a:r>
                      <a:r>
                        <a:rPr lang="en-US" altLang="zh-CN" sz="2800" b="1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8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F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D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8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×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10</a:t>
                      </a:r>
                      <a:r>
                        <a:rPr lang="zh-CN" altLang="zh-CN" sz="2800" b="1" i="0" u="none" baseline="3000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－</a:t>
                      </a:r>
                      <a:r>
                        <a:rPr lang="en-US" altLang="zh-CN" sz="2800" b="1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8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F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901" name="yt_shape_10901"/>
              <p:cNvSpPr txBox="1"/>
              <p:nvPr/>
            </p:nvSpPr>
            <p:spPr>
              <a:xfrm>
                <a:off x="324000" y="3482551"/>
                <a:ext cx="8473089" cy="89043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Autofit/>
              </a:bodyPr>
              <a:lstStyle/>
              <a:p>
                <a:pPr algn="l" eaLnBrk="1" latinLnBrk="0" hangingPunct="0">
                  <a:lnSpc>
                    <a:spcPct val="140000"/>
                  </a:lnSpc>
                </a:pPr>
                <a:r>
                  <a:rPr lang="zh-CN" altLang="zh-CN" sz="2800" b="1" i="0" u="none" dirty="0">
                    <a:solidFill>
                      <a:srgbClr val="0000FF"/>
                    </a:solidFill>
                    <a:effectLst/>
                    <a:latin typeface="Times New Roman" pitchFamily="28"/>
                    <a:ea typeface="黑体" pitchFamily="28"/>
                  </a:rPr>
                  <a:t>解析</a:t>
                </a:r>
                <a:r>
                  <a:rPr lang="zh-CN" altLang="zh-CN" sz="2800" b="1" i="0" u="none" dirty="0">
                    <a:solidFill>
                      <a:srgbClr val="0000FF"/>
                    </a:solidFill>
                    <a:effectLst/>
                    <a:latin typeface="宋体" pitchFamily="28"/>
                    <a:ea typeface="宋体" pitchFamily="28"/>
                  </a:rPr>
                  <a:t>：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𝚫</m:t>
                        </m:r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𝑸</m:t>
                        </m:r>
                      </m:num>
                      <m:den>
                        <m:r>
                          <a:rPr lang="en-US" altLang="zh-CN" sz="2800" b="1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𝚫</m:t>
                        </m:r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𝑼</m:t>
                        </m:r>
                      </m:den>
                    </m:f>
                  </m:oMath>
                </a14:m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𝟒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宋体" panose="02040503050406030204" pitchFamily="56" charset="0"/>
                          </a:rPr>
                          <m:t>.</m:t>
                        </m:r>
                        <m:r>
                          <a:rPr lang="en-US" altLang="zh-CN" sz="2800" b="1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𝟎</m:t>
                        </m:r>
                        <m:r>
                          <a:rPr lang="en-US" altLang="zh-CN" sz="2800" b="1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×</m:t>
                        </m:r>
                        <m:r>
                          <a:rPr lang="en-US" altLang="zh-CN" sz="2800" b="1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−</m:t>
                            </m:r>
                            <m:r>
                              <a:rPr lang="en-US" altLang="zh-CN" sz="2800" b="1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𝟕</m:t>
                            </m:r>
                          </m:sup>
                        </m:sSup>
                      </m:num>
                      <m:den>
                        <m:r>
                          <a:rPr lang="en-US" altLang="zh-CN" sz="2800" b="1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F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2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.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0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×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10</a:t>
                </a:r>
                <a:r>
                  <a:rPr lang="zh-CN" altLang="zh-CN" sz="2800" b="1" i="0" u="none" baseline="30000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－</a:t>
                </a:r>
                <a:r>
                  <a:rPr lang="en-US" altLang="zh-CN" sz="2800" b="1" i="0" u="none" baseline="3000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8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F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故选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B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。</a:t>
                </a:r>
              </a:p>
            </p:txBody>
          </p:sp>
        </mc:Choice>
        <mc:Fallback xmlns:p15="http://schemas.microsoft.com/office/powerpoint/2012/main" xmlns:p14="http://schemas.microsoft.com/office/powerpoint/2010/main" xmlns:a16="http://schemas.microsoft.com/office/drawing/2014/main" xmlns="">
          <p:sp>
            <p:nvSpPr>
              <p:cNvPr id="10901" name="yt_shape_109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" y="3482551"/>
                <a:ext cx="8473089" cy="890437"/>
              </a:xfrm>
              <a:prstGeom prst="rect">
                <a:avLst/>
              </a:prstGeom>
              <a:blipFill>
                <a:blip r:embed="rId2"/>
                <a:stretch>
                  <a:fillRect l="-2518" b="-130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3A37AE98-781D-4AA1-B6BF-251B678A12C7}"/>
              </a:ext>
            </a:extLst>
          </p:cNvPr>
          <p:cNvSpPr/>
          <p:nvPr/>
        </p:nvSpPr>
        <p:spPr>
          <a:xfrm>
            <a:off x="4100298" y="2442204"/>
            <a:ext cx="7616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146043" y="6427038"/>
            <a:ext cx="4181814" cy="288000"/>
            <a:chOff x="1463551" y="6425622"/>
            <a:chExt cx="4181814" cy="288000"/>
          </a:xfrm>
        </p:grpSpPr>
        <p:sp>
          <p:nvSpPr>
            <p:cNvPr id="11" name="754b0919-1959-44aa-8685-f056248e1c8c" descr="{&quot;SlideID&quot;:&quot;341&quot;,&quot;SlideNumber&quot;:&quot;36&quot;}">
              <a:hlinkClick r:id="rId3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4635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2612ada3-c224-44c4-84ee-ff028abfbad1" descr="{&quot;SlideID&quot;:&quot;342&quot;,&quot;SlideNumber&quot;:&quot;37&quot;}">
              <a:hlinkClick r:id="rId4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85353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adb0f128-c87b-47a4-962a-fee7d1675ff2" descr="{&quot;SlideID&quot;:&quot;343&quot;,&quot;SlideNumber&quot;:&quot;38&quot;}">
              <a:hlinkClick r:id="rId5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243519" y="6425622"/>
              <a:ext cx="288000" cy="28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659a5004-186a-41a4-823f-4691feef08bd" descr="{&quot;SlideID&quot;:&quot;344&quot;,&quot;SlideNumber&quot;:&quot;39&quot;}">
              <a:hlinkClick r:id="rId6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63350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cd79b655-f5e9-472b-a23e-263b6cb28c97" descr="{&quot;SlideID&quot;:&quot;345&quot;,&quot;SlideNumber&quot;:&quot;40&quot;}">
              <a:hlinkClick r:id="rId7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02348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7c38e813-a538-494a-bc8b-12493915a738" descr="{&quot;SlideID&quot;:&quot;346&quot;,&quot;SlideNumber&quot;:&quot;41&quot;}">
              <a:hlinkClick r:id="rId8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41346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e53d139-e283-4d3f-a83d-1be95e92eb80" descr="{&quot;SlideID&quot;:&quot;347&quot;,&quot;SlideNumber&quot;:&quot;42&quot;}">
              <a:hlinkClick r:id="rId9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8034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8cdfcfab-8d99-4a1b-ab36-a57a78b8d238" descr="{&quot;SlideID&quot;:&quot;349&quot;,&quot;SlideNumber&quot;:&quot;44&quot;}">
              <a:hlinkClick r:id="rId10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19343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dad78966-5052-41c2-9f33-b15fc6ad4dd9" descr="{&quot;SlideID&quot;:&quot;351&quot;,&quot;SlideNumber&quot;:&quot;46&quot;}">
              <a:hlinkClick r:id="rId11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58341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3876beb7-b023-4062-8c61-0007952cf1ab" descr="{&quot;SlideID&quot;:&quot;353&quot;,&quot;SlideNumber&quot;:&quot;48&quot;}">
              <a:hlinkClick r:id="rId12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97339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a97d14aa-9847-459c-83d4-471b5e0a56ce" descr="{&quot;SlideID&quot;:&quot;355&quot;,&quot;SlideNumber&quot;:&quot;50&quot;}">
              <a:hlinkClick r:id="rId13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535736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1759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1" grpId="0" build="allAtOnce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3" name="yt_shape_10903"/>
          <p:cNvSpPr txBox="1"/>
          <p:nvPr/>
        </p:nvSpPr>
        <p:spPr>
          <a:xfrm>
            <a:off x="324071" y="467999"/>
            <a:ext cx="11543998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4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2025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·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四川攀枝花高二上期末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有一电容器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当储存电荷量为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0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02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ee4a1"/>
              </a:rPr>
              <a:t>C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时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板间电压为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200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V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若使其电荷量增加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0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02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则其电容为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graphicFrame>
        <p:nvGraphicFramePr>
          <p:cNvPr id="10904" name="yt_table_10904" title="H_94.0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4066" y="1654226"/>
          <a:ext cx="5259706" cy="1194816"/>
        </p:xfrm>
        <a:graphic>
          <a:graphicData uri="http://schemas.openxmlformats.org/drawingml/2006/table">
            <a:tbl>
              <a:tblPr/>
              <a:tblGrid>
                <a:gridCol w="3095943">
                  <a:extLst>
                    <a:ext uri="{9D8B030D-6E8A-4147-A177-3AD203B41FA5}">
                      <a16:colId xmlns:a16="http://schemas.microsoft.com/office/drawing/2014/main" val="10151"/>
                    </a:ext>
                  </a:extLst>
                </a:gridCol>
                <a:gridCol w="2163763">
                  <a:extLst>
                    <a:ext uri="{9D8B030D-6E8A-4147-A177-3AD203B41FA5}">
                      <a16:colId xmlns:a16="http://schemas.microsoft.com/office/drawing/2014/main" val="10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100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μF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B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120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μF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150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μF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D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200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μF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906" name="yt_shape_10906"/>
              <p:cNvSpPr txBox="1"/>
              <p:nvPr/>
            </p:nvSpPr>
            <p:spPr>
              <a:xfrm>
                <a:off x="324071" y="2899566"/>
                <a:ext cx="11924914" cy="200670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algn="l" eaLnBrk="1" latinLnBrk="0" hangingPunct="0">
                  <a:lnSpc>
                    <a:spcPct val="140000"/>
                  </a:lnSpc>
                </a:pPr>
                <a:r>
                  <a:rPr lang="zh-CN" altLang="zh-CN" sz="2800" b="1" i="0" u="none" dirty="0">
                    <a:solidFill>
                      <a:srgbClr val="0000FF"/>
                    </a:solidFill>
                    <a:effectLst/>
                    <a:latin typeface="Times New Roman" pitchFamily="28"/>
                    <a:ea typeface="黑体" pitchFamily="28"/>
                  </a:rPr>
                  <a:t>解析</a:t>
                </a:r>
                <a:r>
                  <a:rPr lang="zh-CN" altLang="zh-CN" sz="2800" b="1" i="0" u="none" dirty="0">
                    <a:solidFill>
                      <a:srgbClr val="0000FF"/>
                    </a:solidFill>
                    <a:effectLst/>
                    <a:latin typeface="宋体" pitchFamily="28"/>
                    <a:ea typeface="宋体" pitchFamily="28"/>
                  </a:rPr>
                  <a:t>：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根据电容的定义式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𝑸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𝑼</m:t>
                        </m:r>
                      </m:den>
                    </m:f>
                  </m:oMath>
                </a14:m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宋体" panose="02040503050406030204" pitchFamily="56" charset="0"/>
                          </a:rPr>
                          <m:t>.</m:t>
                        </m:r>
                        <m:r>
                          <a:rPr lang="en-US" altLang="zh-CN" sz="2800" b="1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𝟎𝟐</m:t>
                        </m:r>
                      </m:num>
                      <m:den>
                        <m:r>
                          <a:rPr lang="en-US" altLang="zh-CN" sz="2800" b="1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𝟐𝟎𝟎</m:t>
                        </m:r>
                      </m:den>
                    </m:f>
                  </m:oMath>
                </a14:m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F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×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10</a:t>
                </a:r>
                <a:r>
                  <a:rPr lang="zh-CN" altLang="zh-CN" sz="2800" b="1" i="0" u="none" baseline="30000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－</a:t>
                </a:r>
                <a:r>
                  <a:rPr lang="en-US" altLang="zh-CN" sz="2800" b="1" i="0" u="none" baseline="3000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4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F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100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1" i="0" u="none" dirty="0" err="1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μF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3_75f9e"/>
                  </a:rPr>
                  <a:t>由于电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容器的电容是由电容器本身性质所决定的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13_40eb8"/>
                  </a:rPr>
                  <a:t>与电容器所加电压、所带的电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荷量无关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故当电容器的电荷量增加时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其电容保持不变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故选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A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。</a:t>
                </a:r>
              </a:p>
            </p:txBody>
          </p:sp>
        </mc:Choice>
        <mc:Fallback xmlns:p15="http://schemas.microsoft.com/office/powerpoint/2012/main" xmlns:p14="http://schemas.microsoft.com/office/powerpoint/2010/main" xmlns:a16="http://schemas.microsoft.com/office/drawing/2014/main" xmlns="">
          <p:sp>
            <p:nvSpPr>
              <p:cNvPr id="10906" name="yt_shape_109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71" y="2899566"/>
                <a:ext cx="11924914" cy="2006703"/>
              </a:xfrm>
              <a:prstGeom prst="rect">
                <a:avLst/>
              </a:prstGeom>
              <a:blipFill>
                <a:blip r:embed="rId2"/>
                <a:stretch>
                  <a:fillRect l="-1789" b="-10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F3A041B5-660D-4A36-B29C-FB5B7B32C54C}"/>
              </a:ext>
            </a:extLst>
          </p:cNvPr>
          <p:cNvSpPr/>
          <p:nvPr/>
        </p:nvSpPr>
        <p:spPr>
          <a:xfrm>
            <a:off x="149084" y="1859087"/>
            <a:ext cx="7616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146043" y="6427038"/>
            <a:ext cx="4181814" cy="288000"/>
            <a:chOff x="1463551" y="6425622"/>
            <a:chExt cx="4181814" cy="288000"/>
          </a:xfrm>
        </p:grpSpPr>
        <p:sp>
          <p:nvSpPr>
            <p:cNvPr id="11" name="d77abf5e-0a75-4ecd-a4a5-992a6e690d95" descr="{&quot;SlideID&quot;:&quot;341&quot;,&quot;SlideNumber&quot;:&quot;36&quot;}">
              <a:hlinkClick r:id="rId3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4635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83b60989-6f2d-4ad5-832f-f60f3c5f671d" descr="{&quot;SlideID&quot;:&quot;342&quot;,&quot;SlideNumber&quot;:&quot;37&quot;}">
              <a:hlinkClick r:id="rId4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85353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23988a86-7319-4a59-8e14-3cbbfda2638f" descr="{&quot;SlideID&quot;:&quot;343&quot;,&quot;SlideNumber&quot;:&quot;38&quot;}">
              <a:hlinkClick r:id="rId5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24351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2464ee22-c245-491e-8e54-3e581a90c732" descr="{&quot;SlideID&quot;:&quot;344&quot;,&quot;SlideNumber&quot;:&quot;39&quot;}">
              <a:hlinkClick r:id="rId6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633503" y="6425622"/>
              <a:ext cx="288000" cy="28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87ae5f53-20d8-45a2-8165-5172f966c3ed" descr="{&quot;SlideID&quot;:&quot;345&quot;,&quot;SlideNumber&quot;:&quot;40&quot;}">
              <a:hlinkClick r:id="rId7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02348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2177d402-2149-469e-a916-8235387295fa" descr="{&quot;SlideID&quot;:&quot;346&quot;,&quot;SlideNumber&quot;:&quot;41&quot;}">
              <a:hlinkClick r:id="rId8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41346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8a467e74-e904-43fe-9320-9f43204dbcfe" descr="{&quot;SlideID&quot;:&quot;347&quot;,&quot;SlideNumber&quot;:&quot;42&quot;}">
              <a:hlinkClick r:id="rId9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8034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73a3ba19-bf90-481b-98b7-e9bb3010546c" descr="{&quot;SlideID&quot;:&quot;349&quot;,&quot;SlideNumber&quot;:&quot;44&quot;}">
              <a:hlinkClick r:id="rId10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19343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55c138dd-aa97-4628-95fc-143787416d6d" descr="{&quot;SlideID&quot;:&quot;351&quot;,&quot;SlideNumber&quot;:&quot;46&quot;}">
              <a:hlinkClick r:id="rId11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58341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8212d832-61e6-424e-af27-166b214a6b39" descr="{&quot;SlideID&quot;:&quot;353&quot;,&quot;SlideNumber&quot;:&quot;48&quot;}">
              <a:hlinkClick r:id="rId12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97339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896a52a2-8d9e-4aa2-aad4-bb8a3497406a" descr="{&quot;SlideID&quot;:&quot;355&quot;,&quot;SlideNumber&quot;:&quot;50&quot;}">
              <a:hlinkClick r:id="rId13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535736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318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6" grpId="0" build="allAtOnce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428750"/>
            <a:ext cx="12192000" cy="36703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3953061" y="2060475"/>
            <a:ext cx="0" cy="595635"/>
          </a:xfrm>
          <a:prstGeom prst="line">
            <a:avLst/>
          </a:prstGeom>
          <a:ln w="22225">
            <a:solidFill>
              <a:srgbClr val="22252A"/>
            </a:solidFill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644576" y="3302066"/>
            <a:ext cx="0" cy="595635"/>
          </a:xfrm>
          <a:prstGeom prst="line">
            <a:avLst/>
          </a:prstGeom>
          <a:ln w="22225">
            <a:solidFill>
              <a:srgbClr val="C00000"/>
            </a:solidFill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948306" y="2068901"/>
            <a:ext cx="1798820" cy="1798820"/>
            <a:chOff x="2329306" y="2634955"/>
            <a:chExt cx="1798820" cy="1798820"/>
          </a:xfrm>
        </p:grpSpPr>
        <p:sp>
          <p:nvSpPr>
            <p:cNvPr id="13" name="矩形 12"/>
            <p:cNvSpPr/>
            <p:nvPr/>
          </p:nvSpPr>
          <p:spPr>
            <a:xfrm>
              <a:off x="2329306" y="2634955"/>
              <a:ext cx="1798820" cy="17988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797975" y="2969317"/>
              <a:ext cx="86433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Aparajita" panose="020B0604020202020204" pitchFamily="34" charset="0"/>
                  <a:cs typeface="Aparajita" panose="020B0604020202020204" pitchFamily="34" charset="0"/>
                </a:rPr>
                <a:t>01</a:t>
              </a:r>
              <a:endParaRPr lang="zh-CN" altLang="en-US" sz="66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814911" y="3723965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Aparajita" panose="020B0604020202020204" pitchFamily="34" charset="0"/>
                  <a:cs typeface="Aparajita" panose="020B0604020202020204" pitchFamily="34" charset="0"/>
                </a:rPr>
                <a:t>PART</a:t>
              </a:r>
              <a:endParaRPr lang="zh-CN" alt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endParaRPr>
            </a:p>
          </p:txBody>
        </p:sp>
      </p:grpSp>
      <p:sp>
        <p:nvSpPr>
          <p:cNvPr id="16" name="文本框 15">
            <a:hlinkClick r:id="rId2" action="ppaction://hlinksldjump"/>
          </p:cNvPr>
          <p:cNvSpPr txBox="1"/>
          <p:nvPr/>
        </p:nvSpPr>
        <p:spPr>
          <a:xfrm>
            <a:off x="4543575" y="1942793"/>
            <a:ext cx="2646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知识点一</a:t>
            </a:r>
          </a:p>
        </p:txBody>
      </p:sp>
      <p:sp>
        <p:nvSpPr>
          <p:cNvPr id="17" name="文本框 16">
            <a:hlinkClick r:id="rId2" action="ppaction://hlinksldjump"/>
          </p:cNvPr>
          <p:cNvSpPr txBox="1"/>
          <p:nvPr/>
        </p:nvSpPr>
        <p:spPr>
          <a:xfrm>
            <a:off x="4553834" y="3037082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电容器</a:t>
            </a:r>
          </a:p>
        </p:txBody>
      </p:sp>
    </p:spTree>
    <p:extLst>
      <p:ext uri="{BB962C8B-B14F-4D97-AF65-F5344CB8AC3E}">
        <p14:creationId xmlns:p14="http://schemas.microsoft.com/office/powerpoint/2010/main" val="35588560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8" name="yt_shape_10908"/>
          <p:cNvSpPr txBox="1"/>
          <p:nvPr/>
        </p:nvSpPr>
        <p:spPr>
          <a:xfrm>
            <a:off x="324071" y="467999"/>
            <a:ext cx="11543998" cy="1719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5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如图所示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为某一电容器中所带电荷量和两端电压之间的关系图线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78b8b"/>
              </a:rPr>
              <a:t>若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将该电容器两端的电压从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40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V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降低到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36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V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0_cda44"/>
              </a:rPr>
              <a:t>对电容器来说正确的是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graphicFrame>
        <p:nvGraphicFramePr>
          <p:cNvPr id="10910" name="yt_table_10910_skip" title="H_188.1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4066" y="2238297"/>
          <a:ext cx="6289675" cy="2389632"/>
        </p:xfrm>
        <a:graphic>
          <a:graphicData uri="http://schemas.openxmlformats.org/drawingml/2006/table">
            <a:tbl>
              <a:tblPr/>
              <a:tblGrid>
                <a:gridCol w="6289675">
                  <a:extLst>
                    <a:ext uri="{9D8B030D-6E8A-4147-A177-3AD203B41FA5}">
                      <a16:colId xmlns:a16="http://schemas.microsoft.com/office/drawing/2014/main" val="10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是充电过程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03492" indent="-503492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B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是放电过程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该电容器的电容为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5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×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10</a:t>
                      </a:r>
                      <a:r>
                        <a:rPr lang="zh-CN" altLang="zh-CN" sz="2800" b="1" i="0" u="none" baseline="3000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－</a:t>
                      </a:r>
                      <a:r>
                        <a:rPr lang="en-US" altLang="zh-CN" sz="2800" b="1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2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F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D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该电容器的电荷量变化量为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2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2"/>
                  </a:ext>
                </a:extLst>
              </a:tr>
            </a:tbl>
          </a:graphicData>
        </a:graphic>
      </p:graphicFrame>
      <p:pic>
        <p:nvPicPr>
          <p:cNvPr id="10909" name="yt_image_10909_skip" title="H_175.75">
            <a:extLst>
              <a:ext uri="">
                <a16:creationId xmlns:m="http://schemas.openxmlformats.org/officeDocument/2006/math" xmlns:a16="http://schemas.microsoft.com/office/drawing/2014/main" xmlns:p15="http://schemas.microsoft.com/office/powerpoint/2012/main" xmlns:p14="http://schemas.microsoft.com/office/powerpoint/2010/main" xmlns:a14="http://schemas.microsoft.com/office/drawing/2010/main" xmlns:mc="http://schemas.openxmlformats.org/markup-compatibility/2006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7024" y="2238297"/>
            <a:ext cx="280901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912" name="yt_shape_10912"/>
              <p:cNvSpPr txBox="1"/>
              <p:nvPr/>
            </p:nvSpPr>
            <p:spPr>
              <a:xfrm>
                <a:off x="324071" y="4678190"/>
                <a:ext cx="11924914" cy="200670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algn="l" eaLnBrk="1" latinLnBrk="0" hangingPunct="0">
                  <a:lnSpc>
                    <a:spcPct val="140000"/>
                  </a:lnSpc>
                </a:pPr>
                <a:r>
                  <a:rPr lang="zh-CN" altLang="zh-CN" sz="2800" b="1" i="0" u="none" dirty="0">
                    <a:solidFill>
                      <a:srgbClr val="0000FF"/>
                    </a:solidFill>
                    <a:effectLst/>
                    <a:latin typeface="Times New Roman" pitchFamily="28"/>
                    <a:ea typeface="黑体" pitchFamily="28"/>
                  </a:rPr>
                  <a:t>解析</a:t>
                </a:r>
                <a:r>
                  <a:rPr lang="zh-CN" altLang="zh-CN" sz="2800" b="1" i="0" u="none" dirty="0">
                    <a:solidFill>
                      <a:srgbClr val="0000FF"/>
                    </a:solidFill>
                    <a:effectLst/>
                    <a:latin typeface="宋体" pitchFamily="28"/>
                    <a:ea typeface="宋体" pitchFamily="28"/>
                  </a:rPr>
                  <a:t>：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由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CU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知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U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降低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减小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故为放电过程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A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错误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B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1_2ff0a"/>
                  </a:rPr>
                  <a:t>正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确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；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由题图可知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𝑸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𝑼</m:t>
                        </m:r>
                      </m:den>
                    </m:f>
                  </m:oMath>
                </a14:m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宋体" panose="02040503050406030204" pitchFamily="56" charset="0"/>
                          </a:rPr>
                          <m:t>.</m:t>
                        </m:r>
                        <m:r>
                          <a:rPr lang="en-US" altLang="zh-CN" sz="2800" b="1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800" b="1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F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5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×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10</a:t>
                </a:r>
                <a:r>
                  <a:rPr lang="zh-CN" altLang="zh-CN" sz="2800" b="1" i="0" u="none" baseline="30000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－</a:t>
                </a:r>
                <a:r>
                  <a:rPr lang="en-US" altLang="zh-CN" sz="2800" b="1" i="0" u="none" baseline="3000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3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F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错误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；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Δ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Δ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U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5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×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10</a:t>
                </a:r>
                <a:r>
                  <a:rPr lang="zh-CN" altLang="zh-CN" sz="2800" b="1" i="0" u="none" baseline="30000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  <a:sym typeface="_⨹_1_9614a"/>
                  </a:rPr>
                  <a:t>－</a:t>
                </a:r>
                <a:r>
                  <a:rPr lang="zh-CN" altLang="zh-CN" sz="2800" b="1" i="0" u="none" baseline="30000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/>
                </a:r>
                <a:br>
                  <a:rPr lang="zh-CN" altLang="zh-CN" sz="2800" b="1" i="0" u="none" baseline="30000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</a:br>
                <a:r>
                  <a:rPr lang="en-US" altLang="zh-CN" sz="2800" b="1" i="0" u="none" baseline="3000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3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×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4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0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.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02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、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D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错误。</a:t>
                </a:r>
              </a:p>
            </p:txBody>
          </p:sp>
        </mc:Choice>
        <mc:Fallback xmlns:m="http://schemas.openxmlformats.org/officeDocument/2006/math" xmlns:p15="http://schemas.microsoft.com/office/powerpoint/2012/main" xmlns:p14="http://schemas.microsoft.com/office/powerpoint/2010/main" xmlns:a16="http://schemas.microsoft.com/office/drawing/2014/main" xmlns="">
          <p:sp>
            <p:nvSpPr>
              <p:cNvPr id="10912" name="yt_shape_109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71" y="4678190"/>
                <a:ext cx="11924914" cy="2006703"/>
              </a:xfrm>
              <a:prstGeom prst="rect">
                <a:avLst/>
              </a:prstGeom>
              <a:blipFill>
                <a:blip r:embed="rId3"/>
                <a:stretch>
                  <a:fillRect l="-1789" t="-1212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893DAE9F-6277-4B6F-B3BE-E19B1D999EF1}"/>
              </a:ext>
            </a:extLst>
          </p:cNvPr>
          <p:cNvSpPr/>
          <p:nvPr/>
        </p:nvSpPr>
        <p:spPr>
          <a:xfrm>
            <a:off x="157473" y="2961894"/>
            <a:ext cx="7616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146043" y="6427038"/>
            <a:ext cx="4181814" cy="288000"/>
            <a:chOff x="1463551" y="6425622"/>
            <a:chExt cx="4181814" cy="288000"/>
          </a:xfrm>
        </p:grpSpPr>
        <p:sp>
          <p:nvSpPr>
            <p:cNvPr id="11" name="08356592-a360-45e9-a0e0-c34a4b109036" descr="{&quot;SlideID&quot;:&quot;341&quot;,&quot;SlideNumber&quot;:&quot;36&quot;}">
              <a:hlinkClick r:id="rId4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4635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c85c61be-e5df-4a2e-b7d6-9e457d1eb0a9" descr="{&quot;SlideID&quot;:&quot;342&quot;,&quot;SlideNumber&quot;:&quot;37&quot;}">
              <a:hlinkClick r:id="rId5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85353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d1f6cdcb-53af-4c6f-a32b-8ff1201736d4" descr="{&quot;SlideID&quot;:&quot;343&quot;,&quot;SlideNumber&quot;:&quot;38&quot;}">
              <a:hlinkClick r:id="rId6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24351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9be4895e-b36a-457b-b751-acd90df1322e" descr="{&quot;SlideID&quot;:&quot;344&quot;,&quot;SlideNumber&quot;:&quot;39&quot;}">
              <a:hlinkClick r:id="rId7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63350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9a944a5d-ae05-482b-a3eb-2f982e2cffb9" descr="{&quot;SlideID&quot;:&quot;345&quot;,&quot;SlideNumber&quot;:&quot;40&quot;}">
              <a:hlinkClick r:id="rId8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023487" y="6425622"/>
              <a:ext cx="288000" cy="28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d687fa1f-0948-4f2c-9f01-f4303dc8b102" descr="{&quot;SlideID&quot;:&quot;346&quot;,&quot;SlideNumber&quot;:&quot;41&quot;}">
              <a:hlinkClick r:id="rId9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41346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9ac6199-3e6d-4804-bec6-556352aed328" descr="{&quot;SlideID&quot;:&quot;347&quot;,&quot;SlideNumber&quot;:&quot;42&quot;}">
              <a:hlinkClick r:id="rId10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8034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d6552b78-76c7-4016-bc83-4870615870ca" descr="{&quot;SlideID&quot;:&quot;349&quot;,&quot;SlideNumber&quot;:&quot;44&quot;}">
              <a:hlinkClick r:id="rId11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19343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b4b84794-b900-4e7c-8dfb-3993f669453a" descr="{&quot;SlideID&quot;:&quot;351&quot;,&quot;SlideNumber&quot;:&quot;46&quot;}">
              <a:hlinkClick r:id="rId12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58341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69ff0d63-3b76-4203-bb19-4b0366fbdc18" descr="{&quot;SlideID&quot;:&quot;353&quot;,&quot;SlideNumber&quot;:&quot;48&quot;}">
              <a:hlinkClick r:id="rId13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97339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98f9a719-1064-44b6-b4ea-4f556959bde3" descr="{&quot;SlideID&quot;:&quot;355&quot;,&quot;SlideNumber&quot;:&quot;50&quot;}">
              <a:hlinkClick r:id="rId14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535736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5721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m="http://schemas.openxmlformats.org/officeDocument/2006/math" xmlns:p14="http://schemas.microsoft.com/office/powerpoint/2010/main" xmlns:a16="http://schemas.microsoft.com/office/drawing/2014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2" grpId="0" build="allAtOnce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4" name="yt_shape_10914"/>
          <p:cNvSpPr txBox="1"/>
          <p:nvPr/>
        </p:nvSpPr>
        <p:spPr>
          <a:xfrm>
            <a:off x="324071" y="467999"/>
            <a:ext cx="11543998" cy="23227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 dirty="0">
                <a:solidFill>
                  <a:srgbClr val="800080"/>
                </a:solidFill>
                <a:effectLst/>
                <a:latin typeface="Times New Roman" pitchFamily="28"/>
                <a:ea typeface="黑体" pitchFamily="28"/>
              </a:rPr>
              <a:t>知识点三</a:t>
            </a:r>
            <a:r>
              <a:rPr lang="zh-CN" altLang="zh-CN" sz="2800" b="1" i="0" u="none" dirty="0">
                <a:solidFill>
                  <a:srgbClr val="80008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1" i="0" u="none" dirty="0">
                <a:solidFill>
                  <a:srgbClr val="800080"/>
                </a:solidFill>
                <a:effectLst/>
                <a:latin typeface="Times New Roman" pitchFamily="28"/>
                <a:ea typeface="黑体" pitchFamily="28"/>
              </a:rPr>
              <a:t>电容器充、放电实验</a:t>
            </a:r>
          </a:p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6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2025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·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江苏扬州高二上期末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如图所示为研究电容器充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5_ebe5f"/>
              </a:rPr>
              <a:t>放电的实验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电路图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实验时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先使开关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S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掷向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端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经过一段时间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把开关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S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掷向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56c74"/>
              </a:rPr>
              <a:t>端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后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电容器所带电荷量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graphicFrame>
        <p:nvGraphicFramePr>
          <p:cNvPr id="10917" name="yt_table_10917_skip" title="H_94.0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4066" y="2821282"/>
          <a:ext cx="6034406" cy="1194816"/>
        </p:xfrm>
        <a:graphic>
          <a:graphicData uri="http://schemas.openxmlformats.org/drawingml/2006/table">
            <a:tbl>
              <a:tblPr/>
              <a:tblGrid>
                <a:gridCol w="2768918">
                  <a:extLst>
                    <a:ext uri="{9D8B030D-6E8A-4147-A177-3AD203B41FA5}">
                      <a16:colId xmlns:a16="http://schemas.microsoft.com/office/drawing/2014/main" val="10154"/>
                    </a:ext>
                  </a:extLst>
                </a:gridCol>
                <a:gridCol w="3265488">
                  <a:extLst>
                    <a:ext uri="{9D8B030D-6E8A-4147-A177-3AD203B41FA5}">
                      <a16:colId xmlns:a16="http://schemas.microsoft.com/office/drawing/2014/main" val="10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增大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B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减小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不变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D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先减小后增大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4"/>
                  </a:ext>
                </a:extLst>
              </a:tr>
            </a:tbl>
          </a:graphicData>
        </a:graphic>
      </p:graphicFrame>
      <p:pic>
        <p:nvPicPr>
          <p:cNvPr id="10916" name="yt_image_10916_skip" title="H_148.75">
            <a:extLst>
              <a:ext uri="">
                <a16:creationId xmlns:a16="http://schemas.microsoft.com/office/drawing/2014/main" xmlns:p15="http://schemas.microsoft.com/office/powerpoint/2012/main" xmlns:p14="http://schemas.microsoft.com/office/powerpoint/2010/main" xmlns:a14="http://schemas.microsoft.com/office/drawing/2010/main" xmlns:mc="http://schemas.openxmlformats.org/markup-compatibility/2006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4683" y="2474127"/>
            <a:ext cx="2958870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19" name="yt_shape_10919"/>
          <p:cNvSpPr txBox="1"/>
          <p:nvPr/>
        </p:nvSpPr>
        <p:spPr>
          <a:xfrm>
            <a:off x="396015" y="4568245"/>
            <a:ext cx="11924914" cy="17386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1" i="0" u="none" dirty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实验时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先使开关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S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掷向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端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则电容器充电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6_39e1d"/>
              </a:rPr>
              <a:t>所带电荷量增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加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经过一段时间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把开关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S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掷向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端后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电容器放电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8_9296a"/>
              </a:rPr>
              <a:t>所带电荷量减小。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故选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B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B5EA046-73A3-4F7E-B476-4A58BF96C59F}"/>
              </a:ext>
            </a:extLst>
          </p:cNvPr>
          <p:cNvSpPr/>
          <p:nvPr/>
        </p:nvSpPr>
        <p:spPr>
          <a:xfrm>
            <a:off x="2960434" y="3026275"/>
            <a:ext cx="7616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146043" y="6427038"/>
            <a:ext cx="4181814" cy="288000"/>
            <a:chOff x="1463551" y="6425622"/>
            <a:chExt cx="4181814" cy="288000"/>
          </a:xfrm>
        </p:grpSpPr>
        <p:sp>
          <p:nvSpPr>
            <p:cNvPr id="11" name="98ae38e9-acf9-47c5-bc43-0301e48ef9c1" descr="{&quot;SlideID&quot;:&quot;341&quot;,&quot;SlideNumber&quot;:&quot;36&quot;}">
              <a:hlinkClick r:id="rId3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4635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c4936323-436c-46f6-8acb-7654a7becadf" descr="{&quot;SlideID&quot;:&quot;342&quot;,&quot;SlideNumber&quot;:&quot;37&quot;}">
              <a:hlinkClick r:id="rId4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85353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997083b1-c253-4d3c-ae1f-642aa4644f58" descr="{&quot;SlideID&quot;:&quot;343&quot;,&quot;SlideNumber&quot;:&quot;38&quot;}">
              <a:hlinkClick r:id="rId5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24351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111c68d0-073d-4d4c-9ece-7c935de13c12" descr="{&quot;SlideID&quot;:&quot;344&quot;,&quot;SlideNumber&quot;:&quot;39&quot;}">
              <a:hlinkClick r:id="rId6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63350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1353afe9-8423-4e4f-8f0a-d5f2f133fafa" descr="{&quot;SlideID&quot;:&quot;345&quot;,&quot;SlideNumber&quot;:&quot;40&quot;}">
              <a:hlinkClick r:id="rId7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02348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37c57fb7-1c67-4284-abcd-7a3bee39f78d" descr="{&quot;SlideID&quot;:&quot;346&quot;,&quot;SlideNumber&quot;:&quot;41&quot;}">
              <a:hlinkClick r:id="rId8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413469" y="6425622"/>
              <a:ext cx="288000" cy="28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023287a1-7f94-45d1-943d-ed2492936a2f" descr="{&quot;SlideID&quot;:&quot;347&quot;,&quot;SlideNumber&quot;:&quot;42&quot;}">
              <a:hlinkClick r:id="rId9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8034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bf314910-3d36-49a9-b003-c718448a12a1" descr="{&quot;SlideID&quot;:&quot;349&quot;,&quot;SlideNumber&quot;:&quot;44&quot;}">
              <a:hlinkClick r:id="rId10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19343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bfbef501-58aa-44a6-a9ea-db6b222de795" descr="{&quot;SlideID&quot;:&quot;351&quot;,&quot;SlideNumber&quot;:&quot;46&quot;}">
              <a:hlinkClick r:id="rId11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58341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48d4180c-cbd5-4e70-ac11-fa9b72e60fcb" descr="{&quot;SlideID&quot;:&quot;353&quot;,&quot;SlideNumber&quot;:&quot;48&quot;}">
              <a:hlinkClick r:id="rId12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97339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d5ff21cf-f5c7-4404-83b4-93138273b276" descr="{&quot;SlideID&quot;:&quot;355&quot;,&quot;SlideNumber&quot;:&quot;50&quot;}">
              <a:hlinkClick r:id="rId13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535736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2114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9" grpId="0" build="allAtOnce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0" name="yt_shape_10920"/>
          <p:cNvSpPr txBox="1"/>
          <p:nvPr/>
        </p:nvSpPr>
        <p:spPr>
          <a:xfrm>
            <a:off x="324071" y="467999"/>
            <a:ext cx="11924914" cy="23227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7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用传感器观察电容器放电过程的实验电路如图甲所示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电源电动势为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8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60d9b"/>
              </a:rPr>
              <a:t> 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V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内阻忽略不计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先使开关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S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与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端相连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稍后掷向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端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7_48a67"/>
              </a:rPr>
              <a:t>电流传感器将电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流信息传入计算机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屏幕上显示的电流随时间变化的</a:t>
            </a:r>
            <a:r>
              <a:rPr lang="en-US" altLang="zh-CN" sz="2800" b="1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i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-</a:t>
            </a:r>
            <a:r>
              <a:rPr lang="en-US" altLang="zh-CN" sz="2800" b="1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t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图像如图乙所示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_⨹_1_68073"/>
              </a:rPr>
              <a:t>。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下列说法正确的是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graphicFrame>
        <p:nvGraphicFramePr>
          <p:cNvPr id="10922" name="yt_table_10922_skip" title="H_188.1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196102"/>
              </p:ext>
            </p:extLst>
          </p:nvPr>
        </p:nvGraphicFramePr>
        <p:xfrm>
          <a:off x="514568" y="4159288"/>
          <a:ext cx="11543919" cy="2389632"/>
        </p:xfrm>
        <a:graphic>
          <a:graphicData uri="http://schemas.openxmlformats.org/drawingml/2006/table">
            <a:tbl>
              <a:tblPr/>
              <a:tblGrid>
                <a:gridCol w="11543919">
                  <a:extLst>
                    <a:ext uri="{9D8B030D-6E8A-4147-A177-3AD203B41FA5}">
                      <a16:colId xmlns:a16="http://schemas.microsoft.com/office/drawing/2014/main" val="10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图乙中画出的靠近</a:t>
                      </a:r>
                      <a:r>
                        <a:rPr lang="en-US" altLang="zh-CN" sz="2800" b="1" i="1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i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轴的竖立狭长矩形面积表示电容器所带的总电荷量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03492" indent="-503492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B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电容器在全部放电过程中释放的电荷量约为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20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电容器在全部放电过程中释放的电荷量约为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4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×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10</a:t>
                      </a:r>
                      <a:r>
                        <a:rPr lang="zh-CN" altLang="zh-CN" sz="2800" b="1" i="0" u="none" baseline="3000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－</a:t>
                      </a:r>
                      <a:r>
                        <a:rPr lang="en-US" altLang="zh-CN" sz="2800" b="1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4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D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电容器的电容约为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4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×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10</a:t>
                      </a:r>
                      <a:r>
                        <a:rPr lang="en-US" altLang="zh-CN" sz="2800" b="1" i="0" u="none" baseline="30000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2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en-US" altLang="zh-CN" sz="2800" b="1" i="0" u="none" dirty="0" err="1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μF</a:t>
                      </a:r>
                      <a:endParaRPr lang="en-US" altLang="zh-CN" sz="2800" b="1" i="0" u="none" dirty="0">
                        <a:solidFill>
                          <a:srgbClr val="000000"/>
                        </a:solidFill>
                        <a:effectLst/>
                        <a:latin typeface="Times New Roman" pitchFamily="28"/>
                        <a:ea typeface="宋体" pitchFamily="28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8"/>
                  </a:ext>
                </a:extLst>
              </a:tr>
            </a:tbl>
          </a:graphicData>
        </a:graphic>
      </p:graphicFrame>
      <p:pic>
        <p:nvPicPr>
          <p:cNvPr id="10921" name="yt_image_10921_skip" title="H_236.37495">
            <a:extLst>
              <a:ext uri="">
                <a16:creationId xmlns:a16="http://schemas.microsoft.com/office/drawing/2014/main" xmlns:p15="http://schemas.microsoft.com/office/powerpoint/2012/main" xmlns:p14="http://schemas.microsoft.com/office/powerpoint/2010/main" xmlns:a14="http://schemas.microsoft.com/office/drawing/2010/main" xmlns:mc="http://schemas.openxmlformats.org/markup-compatibility/2006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4908" y="2229143"/>
            <a:ext cx="5184749" cy="216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36FE2E5-4834-41DA-B2EC-39AABC32584D}"/>
              </a:ext>
            </a:extLst>
          </p:cNvPr>
          <p:cNvSpPr/>
          <p:nvPr/>
        </p:nvSpPr>
        <p:spPr>
          <a:xfrm>
            <a:off x="324071" y="6073170"/>
            <a:ext cx="7616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146043" y="6427038"/>
            <a:ext cx="4181814" cy="288000"/>
            <a:chOff x="1463551" y="6425622"/>
            <a:chExt cx="4181814" cy="288000"/>
          </a:xfrm>
        </p:grpSpPr>
        <p:sp>
          <p:nvSpPr>
            <p:cNvPr id="11" name="1960471b-52c3-4108-9e46-3514bd170482" descr="{&quot;SlideID&quot;:&quot;341&quot;,&quot;SlideNumber&quot;:&quot;36&quot;}">
              <a:hlinkClick r:id="rId3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4635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deeca50a-c62e-475a-b7ef-8eff38c2ac70" descr="{&quot;SlideID&quot;:&quot;342&quot;,&quot;SlideNumber&quot;:&quot;37&quot;}">
              <a:hlinkClick r:id="rId4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85353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cedb83ec-fea0-467b-94b9-fbb06ff004c4" descr="{&quot;SlideID&quot;:&quot;343&quot;,&quot;SlideNumber&quot;:&quot;38&quot;}">
              <a:hlinkClick r:id="rId5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24351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6e44360c-83ec-4eff-9726-13f8c92351bd" descr="{&quot;SlideID&quot;:&quot;344&quot;,&quot;SlideNumber&quot;:&quot;39&quot;}">
              <a:hlinkClick r:id="rId6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63350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2081a582-49eb-4900-a4d5-17e2c8da331c" descr="{&quot;SlideID&quot;:&quot;345&quot;,&quot;SlideNumber&quot;:&quot;40&quot;}">
              <a:hlinkClick r:id="rId7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02348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bfa827bc-f972-4994-aae4-9de5fcff970d" descr="{&quot;SlideID&quot;:&quot;346&quot;,&quot;SlideNumber&quot;:&quot;41&quot;}">
              <a:hlinkClick r:id="rId8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41346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346f07f9-832e-4e22-a258-7c19d17f9c17" descr="{&quot;SlideID&quot;:&quot;347&quot;,&quot;SlideNumber&quot;:&quot;42&quot;}">
              <a:hlinkClick r:id="rId9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803451" y="6425622"/>
              <a:ext cx="288000" cy="28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e85ebc8a-493a-4c2d-9080-3220540fbe11" descr="{&quot;SlideID&quot;:&quot;349&quot;,&quot;SlideNumber&quot;:&quot;44&quot;}">
              <a:hlinkClick r:id="rId10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19343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5f642e4c-660f-4e64-8832-c663bcbe7be8" descr="{&quot;SlideID&quot;:&quot;351&quot;,&quot;SlideNumber&quot;:&quot;46&quot;}">
              <a:hlinkClick r:id="rId11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58341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44ffd7e8-ceda-4510-908d-2b8e00114d7e" descr="{&quot;SlideID&quot;:&quot;353&quot;,&quot;SlideNumber&quot;:&quot;48&quot;}">
              <a:hlinkClick r:id="rId12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97339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e02ea5a3-ef10-4b74-9c94-351fa544cd1f" descr="{&quot;SlideID&quot;:&quot;355&quot;,&quot;SlideNumber&quot;:&quot;50&quot;}">
              <a:hlinkClick r:id="rId13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535736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3645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924" name="yt_shape_10924"/>
              <p:cNvSpPr txBox="1"/>
              <p:nvPr/>
            </p:nvSpPr>
            <p:spPr>
              <a:xfrm>
                <a:off x="324071" y="467999"/>
                <a:ext cx="11924914" cy="441967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algn="l" eaLnBrk="1" latinLnBrk="0" hangingPunct="0">
                  <a:lnSpc>
                    <a:spcPct val="140000"/>
                  </a:lnSpc>
                </a:pPr>
                <a:r>
                  <a:rPr lang="zh-CN" altLang="zh-CN" sz="2800" b="1" i="0" u="none" dirty="0">
                    <a:solidFill>
                      <a:srgbClr val="0000FF"/>
                    </a:solidFill>
                    <a:effectLst/>
                    <a:latin typeface="Times New Roman" pitchFamily="28"/>
                    <a:ea typeface="黑体" pitchFamily="28"/>
                  </a:rPr>
                  <a:t>解析</a:t>
                </a:r>
                <a:r>
                  <a:rPr lang="zh-CN" altLang="zh-CN" sz="2800" b="1" i="0" u="none" dirty="0">
                    <a:solidFill>
                      <a:srgbClr val="0000FF"/>
                    </a:solidFill>
                    <a:effectLst/>
                    <a:latin typeface="宋体" pitchFamily="28"/>
                    <a:ea typeface="宋体" pitchFamily="28"/>
                  </a:rPr>
                  <a:t>：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根据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it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可知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20_335aa"/>
                  </a:rPr>
                  <a:t>图像与坐标轴围成的面积代表电容器所带的总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电荷量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故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A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错误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；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确定每个小方格所对应的电荷量值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7_ad37d"/>
                  </a:rPr>
                  <a:t>纵坐标的每个小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格为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0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.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2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mA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横坐标的每个小格为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0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.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4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s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则每个小格所代表的电荷量为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  <a:sym typeface="_⨹_1_8ad58"/>
                  </a:rPr>
                  <a:t>q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/>
                </a:r>
                <a:b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</a:b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0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.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2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×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10</a:t>
                </a:r>
                <a:r>
                  <a:rPr lang="zh-CN" altLang="zh-CN" sz="2800" b="1" i="0" u="none" baseline="30000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－</a:t>
                </a:r>
                <a:r>
                  <a:rPr lang="en-US" altLang="zh-CN" sz="2800" b="1" i="0" u="none" baseline="3000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3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×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0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.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4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8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×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10</a:t>
                </a:r>
                <a:r>
                  <a:rPr lang="zh-CN" altLang="zh-CN" sz="2800" b="1" i="0" u="none" baseline="30000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－</a:t>
                </a:r>
                <a:r>
                  <a:rPr lang="en-US" altLang="zh-CN" sz="2800" b="1" i="0" u="none" baseline="3000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5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曲线下包含的小正方形的个数为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  <a:sym typeface="_⨹_2_62340"/>
                  </a:rPr>
                  <a:t>40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/>
                </a:r>
                <a:b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</a:b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个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由曲线下方的方格数与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的乘积即得电容器所带的电荷量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  <a:sym typeface="_⨹_1_3b8ce"/>
                  </a:rPr>
                  <a:t>＝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/>
                </a:r>
                <a:b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</a:b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40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×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8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×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10</a:t>
                </a:r>
                <a:r>
                  <a:rPr lang="zh-CN" altLang="zh-CN" sz="2800" b="1" i="0" u="none" baseline="30000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－</a:t>
                </a:r>
                <a:r>
                  <a:rPr lang="en-US" altLang="zh-CN" sz="2800" b="1" i="0" u="none" baseline="3000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5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3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.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2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×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10</a:t>
                </a:r>
                <a:r>
                  <a:rPr lang="zh-CN" altLang="zh-CN" sz="2800" b="1" i="0" u="none" baseline="30000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－</a:t>
                </a:r>
                <a:r>
                  <a:rPr lang="en-US" altLang="zh-CN" sz="2800" b="1" i="0" u="none" baseline="3000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3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故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B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、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错误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；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电容器的电容约为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𝑸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𝑼</m:t>
                        </m:r>
                      </m:den>
                    </m:f>
                  </m:oMath>
                </a14:m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  <a:sym typeface="_⨹_1_512b3"/>
                  </a:rPr>
                  <a:t>＝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/>
                </a:r>
                <a:b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</a:b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400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1" i="0" u="none" dirty="0" err="1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μF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4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.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0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×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10</a:t>
                </a:r>
                <a:r>
                  <a:rPr lang="en-US" altLang="zh-CN" sz="2800" b="1" i="0" u="none" baseline="3000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2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1" i="0" u="none" dirty="0" err="1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μF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故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D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正确。</a:t>
                </a: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0924" name="yt_shape_109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71" y="467999"/>
                <a:ext cx="11924914" cy="4419671"/>
              </a:xfrm>
              <a:prstGeom prst="rect">
                <a:avLst/>
              </a:prstGeom>
              <a:blipFill>
                <a:blip r:embed="rId2"/>
                <a:stretch>
                  <a:fillRect l="-1789" t="-552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/>
          <p:cNvGrpSpPr/>
          <p:nvPr/>
        </p:nvGrpSpPr>
        <p:grpSpPr>
          <a:xfrm>
            <a:off x="4146043" y="6427038"/>
            <a:ext cx="4181814" cy="288000"/>
            <a:chOff x="1463551" y="6425622"/>
            <a:chExt cx="4181814" cy="288000"/>
          </a:xfrm>
        </p:grpSpPr>
        <p:sp>
          <p:nvSpPr>
            <p:cNvPr id="11" name="5ff88eb0-0715-4b83-91ae-d97f14c11b2e" descr="{&quot;SlideID&quot;:&quot;341&quot;,&quot;SlideNumber&quot;:&quot;36&quot;}">
              <a:hlinkClick r:id="rId3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4635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fa98d8e0-c16c-433f-9122-14939b8228d7" descr="{&quot;SlideID&quot;:&quot;342&quot;,&quot;SlideNumber&quot;:&quot;37&quot;}">
              <a:hlinkClick r:id="rId4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85353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e29bd291-4c9a-4807-905f-8c96015889ab" descr="{&quot;SlideID&quot;:&quot;343&quot;,&quot;SlideNumber&quot;:&quot;38&quot;}">
              <a:hlinkClick r:id="rId5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24351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8d614f93-3b84-471e-a843-68922b73a09f" descr="{&quot;SlideID&quot;:&quot;344&quot;,&quot;SlideNumber&quot;:&quot;39&quot;}">
              <a:hlinkClick r:id="rId6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63350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05744b27-bc9a-4583-864f-4daef1ce7338" descr="{&quot;SlideID&quot;:&quot;345&quot;,&quot;SlideNumber&quot;:&quot;40&quot;}">
              <a:hlinkClick r:id="rId7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02348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25ca8b7d-6429-405e-94ac-f95be7c48c52" descr="{&quot;SlideID&quot;:&quot;346&quot;,&quot;SlideNumber&quot;:&quot;41&quot;}">
              <a:hlinkClick r:id="rId8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41346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76bf228-3ad5-463d-b90c-7f4e1758a9f4" descr="{&quot;SlideID&quot;:&quot;347&quot;,&quot;SlideNumber&quot;:&quot;42&quot;}">
              <a:hlinkClick r:id="rId9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803451" y="6425622"/>
              <a:ext cx="288000" cy="28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bb9ad1de-136b-4b31-8e6f-73d0a5a7e4d7" descr="{&quot;SlideID&quot;:&quot;349&quot;,&quot;SlideNumber&quot;:&quot;44&quot;}">
              <a:hlinkClick r:id="rId10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19343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be0da1c8-5ada-47cb-b694-34490886f22b" descr="{&quot;SlideID&quot;:&quot;351&quot;,&quot;SlideNumber&quot;:&quot;46&quot;}">
              <a:hlinkClick r:id="rId11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58341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cfcc334a-09d4-480d-9b13-37c92127a548" descr="{&quot;SlideID&quot;:&quot;353&quot;,&quot;SlideNumber&quot;:&quot;48&quot;}">
              <a:hlinkClick r:id="rId12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97339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40d4df1f-8cca-4c1d-b2d0-434b0e7eb98c" descr="{&quot;SlideID&quot;:&quot;355&quot;,&quot;SlideNumber&quot;:&quot;50&quot;}">
              <a:hlinkClick r:id="rId13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535736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216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24" grpId="0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8" name="yt_shape_10928"/>
          <p:cNvSpPr txBox="1"/>
          <p:nvPr/>
        </p:nvSpPr>
        <p:spPr>
          <a:xfrm>
            <a:off x="324071" y="1087077"/>
            <a:ext cx="11924914" cy="23419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8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2025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·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陕西咸阳期中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据报道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我国每年心源性猝死案例高达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55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万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_⨹_1_ba2c5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而心脏骤停最有效的抢救方式是尽早通过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AED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自动除颤机给予及时治疗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_⨹_1_23ac5"/>
              </a:rPr>
              <a:t>。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某型号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AED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模拟治疗仪器的电容器电容是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20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μF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充电至最大电压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8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2_56c47"/>
              </a:rPr>
              <a:t>kV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时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可以在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4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ms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时间内完成放电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则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graphicFrame>
        <p:nvGraphicFramePr>
          <p:cNvPr id="10930" name="yt_table_10930_skip" title="H_188.1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4071" y="3540218"/>
          <a:ext cx="8054975" cy="2389632"/>
        </p:xfrm>
        <a:graphic>
          <a:graphicData uri="http://schemas.openxmlformats.org/drawingml/2006/table">
            <a:tbl>
              <a:tblPr/>
              <a:tblGrid>
                <a:gridCol w="8054975">
                  <a:extLst>
                    <a:ext uri="{9D8B030D-6E8A-4147-A177-3AD203B41FA5}">
                      <a16:colId xmlns:a16="http://schemas.microsoft.com/office/drawing/2014/main" val="10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充电至最大电压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8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kV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为击穿电压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03492" indent="-503492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B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电容器充电至最大电压时的带电荷量为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6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放电时的平均电流为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40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D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放电完成后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电容器电容为</a:t>
                      </a: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10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en-US" altLang="zh-CN" sz="2800" b="1" i="0" u="none" dirty="0" err="1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μF</a:t>
                      </a:r>
                      <a:endParaRPr lang="en-US" altLang="zh-CN" sz="2800" b="1" i="0" u="none" dirty="0">
                        <a:solidFill>
                          <a:srgbClr val="000000"/>
                        </a:solidFill>
                        <a:effectLst/>
                        <a:latin typeface="Times New Roman" pitchFamily="28"/>
                        <a:ea typeface="宋体" pitchFamily="28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2"/>
                  </a:ext>
                </a:extLst>
              </a:tr>
            </a:tbl>
          </a:graphicData>
        </a:graphic>
      </p:graphicFrame>
      <p:pic>
        <p:nvPicPr>
          <p:cNvPr id="10929" name="yt_image_10929_skip" title="H_140.37495">
            <a:extLst>
              <a:ext uri="">
                <a16:creationId xmlns:a16="http://schemas.microsoft.com/office/drawing/2014/main" xmlns:p15="http://schemas.microsoft.com/office/powerpoint/2012/main" xmlns:p14="http://schemas.microsoft.com/office/powerpoint/2010/main" xmlns:a14="http://schemas.microsoft.com/office/drawing/2010/main" xmlns:mc="http://schemas.openxmlformats.org/markup-compatibility/2006" xmlns:m="http://schemas.openxmlformats.org/officeDocument/2006/math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9204" y="2860710"/>
            <a:ext cx="3136902" cy="178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23E119F-AD9A-4741-857F-587A91790625}"/>
              </a:ext>
            </a:extLst>
          </p:cNvPr>
          <p:cNvSpPr/>
          <p:nvPr/>
        </p:nvSpPr>
        <p:spPr>
          <a:xfrm>
            <a:off x="149084" y="4886342"/>
            <a:ext cx="7616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7" name="yt_image_14265" title="H_47.87496">
            <a:extLst>
              <a:ext uri="">
                <a16:creationId xmlns:m="http://schemas.openxmlformats.org/officeDocument/2006/math" xmlns:a16="http://schemas.microsoft.com/office/drawing/2014/main" xmlns:p14="http://schemas.microsoft.com/office/powerpoint/2010/main" xmlns:p15="http://schemas.microsoft.com/office/powerpoint/2012/main" xmlns:mc="http://schemas.openxmlformats.org/markup-compatibility/2006" xmlns:a14="http://schemas.microsoft.com/office/drawing/2010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BACC6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4923479" y="479065"/>
            <a:ext cx="230819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4146043" y="6427038"/>
            <a:ext cx="4181814" cy="288000"/>
            <a:chOff x="1463551" y="6425622"/>
            <a:chExt cx="4181814" cy="288000"/>
          </a:xfrm>
        </p:grpSpPr>
        <p:sp>
          <p:nvSpPr>
            <p:cNvPr id="11" name="752748e8-709f-4c8f-b433-2f9ef9df8675" descr="{&quot;SlideID&quot;:&quot;341&quot;,&quot;SlideNumber&quot;:&quot;36&quot;}">
              <a:hlinkClick r:id="rId4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4635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1efefb95-ffb6-4b00-946c-170a5613170d" descr="{&quot;SlideID&quot;:&quot;342&quot;,&quot;SlideNumber&quot;:&quot;37&quot;}">
              <a:hlinkClick r:id="rId5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85353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bd3ebfc1-5722-4cea-9b4f-34094cf241dd" descr="{&quot;SlideID&quot;:&quot;343&quot;,&quot;SlideNumber&quot;:&quot;38&quot;}">
              <a:hlinkClick r:id="rId6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24351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c2c225c8-6f1d-4067-8e60-9c589e156ce7" descr="{&quot;SlideID&quot;:&quot;344&quot;,&quot;SlideNumber&quot;:&quot;39&quot;}">
              <a:hlinkClick r:id="rId7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63350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670bb3e0-d2ef-4bbb-ab8e-5d97a5d95ee0" descr="{&quot;SlideID&quot;:&quot;345&quot;,&quot;SlideNumber&quot;:&quot;40&quot;}">
              <a:hlinkClick r:id="rId8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02348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b7733de-6f16-4329-be04-734bffdb6d9c" descr="{&quot;SlideID&quot;:&quot;346&quot;,&quot;SlideNumber&quot;:&quot;41&quot;}">
              <a:hlinkClick r:id="rId9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41346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79cd185b-cec1-4067-abcb-23d27bc580b4" descr="{&quot;SlideID&quot;:&quot;347&quot;,&quot;SlideNumber&quot;:&quot;42&quot;}">
              <a:hlinkClick r:id="rId10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8034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d0d787a8-3af6-4f58-b5ab-7c99e401ee68" descr="{&quot;SlideID&quot;:&quot;349&quot;,&quot;SlideNumber&quot;:&quot;44&quot;}">
              <a:hlinkClick r:id="rId11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193433" y="6425622"/>
              <a:ext cx="288000" cy="28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f786539-5cc7-47e0-9c15-ba7ce485c6a9" descr="{&quot;SlideID&quot;:&quot;351&quot;,&quot;SlideNumber&quot;:&quot;46&quot;}">
              <a:hlinkClick r:id="rId12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58341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43d1e118-0d19-4d46-8fe1-720e0b8c08fb" descr="{&quot;SlideID&quot;:&quot;353&quot;,&quot;SlideNumber&quot;:&quot;48&quot;}">
              <a:hlinkClick r:id="rId13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97339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5b95fec2-0186-4240-b8ed-9c1d7d012893" descr="{&quot;SlideID&quot;:&quot;355&quot;,&quot;SlideNumber&quot;:&quot;50&quot;}">
              <a:hlinkClick r:id="rId14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535736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9120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6="http://schemas.microsoft.com/office/drawing/2014/main"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932" name="yt_shape_10932"/>
              <p:cNvSpPr txBox="1"/>
              <p:nvPr/>
            </p:nvSpPr>
            <p:spPr>
              <a:xfrm>
                <a:off x="324071" y="467999"/>
                <a:ext cx="11924914" cy="348120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algn="l" eaLnBrk="1" latinLnBrk="0" hangingPunct="0">
                  <a:lnSpc>
                    <a:spcPct val="140000"/>
                  </a:lnSpc>
                </a:pPr>
                <a:r>
                  <a:rPr lang="zh-CN" altLang="zh-CN" sz="2800" b="1" i="0" u="none" spc="150" dirty="0">
                    <a:solidFill>
                      <a:srgbClr val="0000FF"/>
                    </a:solidFill>
                    <a:effectLst/>
                    <a:latin typeface="Times New Roman" pitchFamily="28"/>
                    <a:ea typeface="黑体" pitchFamily="28"/>
                  </a:rPr>
                  <a:t>解析</a:t>
                </a:r>
                <a:r>
                  <a:rPr lang="zh-CN" altLang="zh-CN" sz="2800" b="1" i="0" u="none" spc="150" dirty="0">
                    <a:solidFill>
                      <a:srgbClr val="0000FF"/>
                    </a:solidFill>
                    <a:effectLst/>
                    <a:latin typeface="宋体" pitchFamily="28"/>
                    <a:ea typeface="宋体" pitchFamily="28"/>
                  </a:rPr>
                  <a:t>：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充电至最大电压</a:t>
                </a:r>
                <a:r>
                  <a:rPr lang="en-US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8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kV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不是击穿电压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故</a:t>
                </a:r>
                <a:r>
                  <a:rPr lang="en-US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A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错误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；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5_2fd80"/>
                  </a:rPr>
                  <a:t>根据电容的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定义式</a:t>
                </a:r>
                <a:r>
                  <a:rPr lang="en-US" altLang="zh-CN" sz="2800" b="1" i="1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pc="15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1" spc="15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𝑸</m:t>
                        </m:r>
                      </m:num>
                      <m:den>
                        <m:r>
                          <a:rPr lang="en-US" altLang="zh-CN" sz="2800" b="1" i="1" spc="15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𝑼</m:t>
                        </m:r>
                      </m:den>
                    </m:f>
                  </m:oMath>
                </a14:m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可得</a:t>
                </a:r>
                <a:r>
                  <a:rPr lang="en-US" altLang="zh-CN" sz="2800" b="1" i="1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Q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1" i="1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UC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0</a:t>
                </a:r>
                <a:r>
                  <a:rPr lang="en-US" altLang="zh-CN" sz="2800" b="1" i="0" u="none" spc="150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.</a:t>
                </a:r>
                <a:r>
                  <a:rPr lang="en-US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16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故</a:t>
                </a:r>
                <a:r>
                  <a:rPr lang="en-US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B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错误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；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10_440ea"/>
                  </a:rPr>
                  <a:t>电容器放电过程的平均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电流强度大小为</a:t>
                </a:r>
                <a:r>
                  <a:rPr lang="en-US" altLang="zh-CN" sz="2800" b="1" i="1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I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pc="15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1" spc="15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𝑸</m:t>
                        </m:r>
                      </m:num>
                      <m:den>
                        <m:r>
                          <a:rPr lang="en-US" altLang="zh-CN" sz="2800" b="1" i="1" spc="15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:r>
                  <a:rPr lang="en-US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40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A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故</a:t>
                </a:r>
                <a:r>
                  <a:rPr lang="en-US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正确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；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12_b1646"/>
                  </a:rPr>
                  <a:t>电容器的电容与电容器所带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电荷量的多少无关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所以当电容器放完电后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其电容保持不变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2_d7ca4"/>
                  </a:rPr>
                  <a:t>仍然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是</a:t>
                </a:r>
                <a:r>
                  <a:rPr lang="en-US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20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1" i="0" u="none" spc="150" dirty="0" err="1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μF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故</a:t>
                </a:r>
                <a:r>
                  <a:rPr lang="en-US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D</a:t>
                </a:r>
                <a:r>
                  <a:rPr lang="zh-CN" altLang="zh-CN" sz="2800" b="1" i="0" u="none" spc="150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错误。</a:t>
                </a: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0932" name="yt_shape_109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71" y="467999"/>
                <a:ext cx="11924914" cy="3481209"/>
              </a:xfrm>
              <a:prstGeom prst="rect">
                <a:avLst/>
              </a:prstGeom>
              <a:blipFill>
                <a:blip r:embed="rId2"/>
                <a:stretch>
                  <a:fillRect l="-1789" t="-701" b="-5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/>
          <p:cNvGrpSpPr/>
          <p:nvPr/>
        </p:nvGrpSpPr>
        <p:grpSpPr>
          <a:xfrm>
            <a:off x="4146043" y="6427038"/>
            <a:ext cx="4181814" cy="288000"/>
            <a:chOff x="1463551" y="6425622"/>
            <a:chExt cx="4181814" cy="288000"/>
          </a:xfrm>
        </p:grpSpPr>
        <p:sp>
          <p:nvSpPr>
            <p:cNvPr id="11" name="78439525-5592-469e-ac9f-97b4556a1e0f" descr="{&quot;SlideID&quot;:&quot;341&quot;,&quot;SlideNumber&quot;:&quot;36&quot;}">
              <a:hlinkClick r:id="rId3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4635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4db6edc3-7a01-4d5f-a0b7-4126f1f8f9be" descr="{&quot;SlideID&quot;:&quot;342&quot;,&quot;SlideNumber&quot;:&quot;37&quot;}">
              <a:hlinkClick r:id="rId4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85353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08cce24b-ab17-4bc0-8f9f-5aaabdbdd2ea" descr="{&quot;SlideID&quot;:&quot;343&quot;,&quot;SlideNumber&quot;:&quot;38&quot;}">
              <a:hlinkClick r:id="rId5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24351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bff81838-0246-4b3e-b5ca-81efed6f6f17" descr="{&quot;SlideID&quot;:&quot;344&quot;,&quot;SlideNumber&quot;:&quot;39&quot;}">
              <a:hlinkClick r:id="rId6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63350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16eca276-1f32-444c-835d-b2747b05f615" descr="{&quot;SlideID&quot;:&quot;345&quot;,&quot;SlideNumber&quot;:&quot;40&quot;}">
              <a:hlinkClick r:id="rId7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02348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8964afb0-6f92-488a-8fc5-51429ee6bded" descr="{&quot;SlideID&quot;:&quot;346&quot;,&quot;SlideNumber&quot;:&quot;41&quot;}">
              <a:hlinkClick r:id="rId8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41346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b556559b-3166-49ee-96f7-3e2abd961ca2" descr="{&quot;SlideID&quot;:&quot;347&quot;,&quot;SlideNumber&quot;:&quot;42&quot;}">
              <a:hlinkClick r:id="rId9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8034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223e00a8-ad7a-4345-a6cf-64ab9015c948" descr="{&quot;SlideID&quot;:&quot;349&quot;,&quot;SlideNumber&quot;:&quot;44&quot;}">
              <a:hlinkClick r:id="rId10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193433" y="6425622"/>
              <a:ext cx="288000" cy="28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5eb42c21-4349-48d9-9406-26d5a8655bc7" descr="{&quot;SlideID&quot;:&quot;351&quot;,&quot;SlideNumber&quot;:&quot;46&quot;}">
              <a:hlinkClick r:id="rId11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58341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406e3eaa-c8d5-47b4-9149-dd21a7d4b157" descr="{&quot;SlideID&quot;:&quot;353&quot;,&quot;SlideNumber&quot;:&quot;48&quot;}">
              <a:hlinkClick r:id="rId12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97339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911b338b-91e3-4c45-8dc3-bd5bd1b1d919" descr="{&quot;SlideID&quot;:&quot;355&quot;,&quot;SlideNumber&quot;:&quot;50&quot;}">
              <a:hlinkClick r:id="rId13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535736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509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2" grpId="0" build="allAtOnce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4" name="yt_shape_10934"/>
          <p:cNvSpPr txBox="1"/>
          <p:nvPr/>
        </p:nvSpPr>
        <p:spPr>
          <a:xfrm>
            <a:off x="324071" y="467999"/>
            <a:ext cx="11543998" cy="1719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9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2025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·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福建厦门期中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）（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探究电容器充放电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8_45194,isEnd"/>
              </a:rPr>
              <a:t>的实验装置示意图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如图所示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电容器充电完毕后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当电容器放电时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0_fc8d4,isEnd"/>
              </a:rPr>
              <a:t>通过电流计的电流方向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是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</a:t>
            </a:r>
            <a:r>
              <a:rPr sz="1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选填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向左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或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向右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）。</a:t>
            </a:r>
          </a:p>
        </p:txBody>
      </p:sp>
      <p:pic>
        <p:nvPicPr>
          <p:cNvPr id="10935" name="yt_image_10935" title="H_133.75">
            <a:extLst>
              <a:ext uri="">
                <a16:creationId xmlns:a16="http://schemas.microsoft.com/office/drawing/2014/main" xmlns:p14="http://schemas.microsoft.com/office/powerpoint/2010/main" xmlns:p15="http://schemas.microsoft.com/office/powerpoint/2012/main" xmlns:mc="http://schemas.openxmlformats.org/markup-compatibility/2006" xmlns:a14="http://schemas.microsoft.com/office/drawing/2010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0857" y="2390661"/>
            <a:ext cx="3030285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37" name="yt_shape_10937"/>
          <p:cNvSpPr txBox="1"/>
          <p:nvPr/>
        </p:nvSpPr>
        <p:spPr>
          <a:xfrm>
            <a:off x="324071" y="4139699"/>
            <a:ext cx="11924914" cy="1719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1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单刀双掷开关接</a:t>
            </a:r>
            <a:r>
              <a:rPr lang="en-US" altLang="zh-CN" sz="2800" b="1" i="1" u="none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a</a:t>
            </a:r>
            <a:r>
              <a:rPr lang="zh-CN" altLang="zh-CN" sz="2800" b="1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时</a:t>
            </a:r>
            <a:r>
              <a:rPr lang="zh-CN" altLang="zh-CN" sz="2800" b="1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电容器充电</a:t>
            </a:r>
            <a:r>
              <a:rPr lang="zh-CN" altLang="zh-CN" sz="2800" b="1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上极板和电源的正极相连</a:t>
            </a:r>
            <a:r>
              <a:rPr lang="zh-CN" altLang="zh-CN" sz="2800" b="1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1_bdfed"/>
              </a:rPr>
              <a:t>所</a:t>
            </a:r>
            <a:r>
              <a:rPr lang="zh-CN" altLang="zh-CN" sz="2800" b="1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1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zh-CN" altLang="zh-CN" sz="2800" b="1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以</a:t>
            </a:r>
            <a:r>
              <a:rPr lang="zh-CN" altLang="zh-CN" sz="2800" b="1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上极板带正电荷</a:t>
            </a:r>
            <a:r>
              <a:rPr lang="zh-CN" altLang="zh-CN" sz="2800" b="1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单刀双掷开关接</a:t>
            </a:r>
            <a:r>
              <a:rPr lang="en-US" altLang="zh-CN" sz="2800" b="1" i="1" u="none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b</a:t>
            </a:r>
            <a:r>
              <a:rPr lang="zh-CN" altLang="zh-CN" sz="2800" b="1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时</a:t>
            </a:r>
            <a:r>
              <a:rPr lang="zh-CN" altLang="zh-CN" sz="2800" b="1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电容器放电</a:t>
            </a:r>
            <a:r>
              <a:rPr lang="zh-CN" altLang="zh-CN" sz="2800" b="1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6_98683"/>
              </a:rPr>
              <a:t>电容器相当于</a:t>
            </a:r>
            <a:r>
              <a:rPr lang="zh-CN" altLang="zh-CN" sz="2800" b="1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1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zh-CN" altLang="zh-CN" sz="2800" b="1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电源</a:t>
            </a:r>
            <a:r>
              <a:rPr lang="zh-CN" altLang="zh-CN" sz="2800" b="1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由于上极板带正电</a:t>
            </a:r>
            <a:r>
              <a:rPr lang="zh-CN" altLang="zh-CN" sz="2800" b="1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所以通过电流计的电流方向是向右</a:t>
            </a:r>
            <a:r>
              <a:rPr lang="zh-CN" altLang="zh-CN" sz="2800" b="1" i="0" u="none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；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4A5780C-F399-4C30-607B-D5B3D1DA7855}"/>
              </a:ext>
            </a:extLst>
          </p:cNvPr>
          <p:cNvSpPr txBox="1"/>
          <p:nvPr/>
        </p:nvSpPr>
        <p:spPr>
          <a:xfrm>
            <a:off x="948435" y="1590609"/>
            <a:ext cx="894461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向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右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146043" y="6427038"/>
            <a:ext cx="4181814" cy="288000"/>
            <a:chOff x="1463551" y="6425622"/>
            <a:chExt cx="4181814" cy="288000"/>
          </a:xfrm>
        </p:grpSpPr>
        <p:sp>
          <p:nvSpPr>
            <p:cNvPr id="11" name="278652d3-8197-4ae4-8a18-7608a9802081" descr="{&quot;SlideID&quot;:&quot;341&quot;,&quot;SlideNumber&quot;:&quot;36&quot;}">
              <a:hlinkClick r:id="rId3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4635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16676c12-bf94-439a-acdf-f76a20630983" descr="{&quot;SlideID&quot;:&quot;342&quot;,&quot;SlideNumber&quot;:&quot;37&quot;}">
              <a:hlinkClick r:id="rId4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85353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d94958c0-cc7b-44aa-b789-1fd5df058f97" descr="{&quot;SlideID&quot;:&quot;343&quot;,&quot;SlideNumber&quot;:&quot;38&quot;}">
              <a:hlinkClick r:id="rId5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24351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c0219da2-2c7e-4646-b487-2f55bd491fec" descr="{&quot;SlideID&quot;:&quot;344&quot;,&quot;SlideNumber&quot;:&quot;39&quot;}">
              <a:hlinkClick r:id="rId6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63350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282493d3-3386-4324-a09b-6f39e78f2cce" descr="{&quot;SlideID&quot;:&quot;345&quot;,&quot;SlideNumber&quot;:&quot;40&quot;}">
              <a:hlinkClick r:id="rId7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02348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8404edc1-2421-4e02-948f-3a1139bd1128" descr="{&quot;SlideID&quot;:&quot;346&quot;,&quot;SlideNumber&quot;:&quot;41&quot;}">
              <a:hlinkClick r:id="rId8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41346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ab02e2b3-9e62-409a-88c0-f710202754fc" descr="{&quot;SlideID&quot;:&quot;347&quot;,&quot;SlideNumber&quot;:&quot;42&quot;}">
              <a:hlinkClick r:id="rId9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8034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7d8a4588-fa2b-4f86-b750-bad8e2f68254" descr="{&quot;SlideID&quot;:&quot;349&quot;,&quot;SlideNumber&quot;:&quot;44&quot;}">
              <a:hlinkClick r:id="rId10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19343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277cdade-bcac-4839-88eb-49f489a4a131" descr="{&quot;SlideID&quot;:&quot;351&quot;,&quot;SlideNumber&quot;:&quot;46&quot;}">
              <a:hlinkClick r:id="rId11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583415" y="6425622"/>
              <a:ext cx="288000" cy="28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9b3d3c98-d754-47f1-a1f7-36089aed856a" descr="{&quot;SlideID&quot;:&quot;353&quot;,&quot;SlideNumber&quot;:&quot;48&quot;}">
              <a:hlinkClick r:id="rId12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97339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4dce32b8-393a-4b60-937c-ed5c479d0967" descr="{&quot;SlideID&quot;:&quot;355&quot;,&quot;SlideNumber&quot;:&quot;50&quot;}">
              <a:hlinkClick r:id="rId13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535736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1689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7" grpId="0" build="allAtOnce"/>
      <p:bldP spid="2" grpId="0" build="allAtOnce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8" name="yt_shape_10938"/>
          <p:cNvSpPr txBox="1"/>
          <p:nvPr/>
        </p:nvSpPr>
        <p:spPr>
          <a:xfrm>
            <a:off x="324071" y="467999"/>
            <a:ext cx="11924914" cy="17386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用同一电路分别给两个不同的电容器充电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电容器的电容</a:t>
            </a:r>
            <a:r>
              <a:rPr lang="en-US" altLang="zh-CN" sz="2800" b="1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en-US" altLang="zh-CN" sz="2800" b="1" i="0" u="none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＞</a:t>
            </a:r>
            <a:r>
              <a:rPr lang="en-US" altLang="zh-CN" sz="2800" b="1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en-US" altLang="zh-CN" sz="2800" b="1" i="0" u="none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_⨹_1_8c0bb,isEnd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/>
            </a:r>
            <a:b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充电时电流随时间变化的图像如图所示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其中对应电容为</a:t>
            </a:r>
            <a:r>
              <a:rPr lang="en-US" altLang="zh-CN" sz="2800" b="1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en-US" altLang="zh-CN" sz="2800" b="1" i="0" u="none" baseline="-2500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6_bed7a,isEnd"/>
              </a:rPr>
              <a:t>的电容器充电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过程</a:t>
            </a:r>
            <a:r>
              <a:rPr lang="en-US" altLang="zh-CN" sz="2800" b="1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I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-</a:t>
            </a:r>
            <a:r>
              <a:rPr lang="en-US" altLang="zh-CN" sz="2800" b="1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t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图像的是</a:t>
            </a:r>
            <a:r>
              <a:rPr sz="2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</a:t>
            </a:r>
            <a:r>
              <a:rPr sz="1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选填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①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或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②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）。</a:t>
            </a:r>
          </a:p>
        </p:txBody>
      </p:sp>
      <p:pic>
        <p:nvPicPr>
          <p:cNvPr id="10939" name="yt_image_10939">
            <a:extLst>
              <a:ext uri="">
                <a16:creationId xmlns:a16="http://schemas.microsoft.com/office/drawing/2014/main" xmlns:p14="http://schemas.microsoft.com/office/powerpoint/2010/main" xmlns:p15="http://schemas.microsoft.com/office/powerpoint/2012/main" xmlns:mc="http://schemas.openxmlformats.org/markup-compatibility/2006" xmlns:a14="http://schemas.microsoft.com/office/drawing/2010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0113" y="1654823"/>
            <a:ext cx="2365949" cy="183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9FED9C6-16BF-53AC-FF37-C04B06145094}"/>
              </a:ext>
            </a:extLst>
          </p:cNvPr>
          <p:cNvSpPr txBox="1"/>
          <p:nvPr/>
        </p:nvSpPr>
        <p:spPr>
          <a:xfrm>
            <a:off x="3375199" y="1586018"/>
            <a:ext cx="537274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8"/>
                <a:ea typeface="宋体" pitchFamily="28"/>
              </a:rPr>
              <a:t>①</a:t>
            </a:r>
            <a:endParaRPr lang="zh-CN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yt_shape_10941">
                <a:extLst>
                  <a:ext uri="{FF2B5EF4-FFF2-40B4-BE49-F238E27FC236}">
                    <a16:creationId xmlns:a16="http://schemas.microsoft.com/office/drawing/2014/main" id="{7168372C-BE72-42D4-A0E5-FECDE37690E1}"/>
                  </a:ext>
                </a:extLst>
              </p:cNvPr>
              <p:cNvSpPr txBox="1"/>
              <p:nvPr/>
            </p:nvSpPr>
            <p:spPr>
              <a:xfrm>
                <a:off x="324071" y="3706150"/>
                <a:ext cx="11924914" cy="260994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algn="l" eaLnBrk="1" latinLnBrk="0" hangingPunct="0">
                  <a:lnSpc>
                    <a:spcPct val="140000"/>
                  </a:lnSpc>
                </a:pPr>
                <a:r>
                  <a:rPr lang="zh-CN" altLang="zh-CN" sz="2800" b="1" i="0" u="none" dirty="0">
                    <a:solidFill>
                      <a:srgbClr val="0000FF"/>
                    </a:solidFill>
                    <a:effectLst/>
                    <a:latin typeface="Times New Roman" pitchFamily="28"/>
                    <a:ea typeface="黑体" pitchFamily="28"/>
                  </a:rPr>
                  <a:t>解析</a:t>
                </a:r>
                <a:r>
                  <a:rPr lang="zh-CN" altLang="zh-CN" sz="2800" b="1" i="0" u="none" dirty="0">
                    <a:solidFill>
                      <a:srgbClr val="0000FF"/>
                    </a:solidFill>
                    <a:effectLst/>
                    <a:latin typeface="宋体" pitchFamily="28"/>
                    <a:ea typeface="宋体" pitchFamily="28"/>
                  </a:rPr>
                  <a:t>：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用同一电路分别给两个不同的电容器充电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电容器的电容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en-US" altLang="zh-CN" sz="2800" b="1" i="0" u="none" baseline="-2500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＞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en-US" altLang="zh-CN" sz="2800" b="1" i="0" u="none" baseline="-2500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2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  <a:sym typeface="_⨹_1_ac2e0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/>
                </a:r>
                <a:b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</a:b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则充电完成后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两电容器两端电压相同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根据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𝑸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𝑼</m:t>
                        </m:r>
                      </m:den>
                    </m:f>
                  </m:oMath>
                </a14:m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可知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7_02cdb"/>
                  </a:rPr>
                  <a:t>电容器的电容小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则其带电荷量少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而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I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-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t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图像与坐标轴所围的面积代表带电荷量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  <a:sym typeface="_⨹_4_fbc04"/>
                  </a:rPr>
                  <a:t>所以对应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/>
                </a:r>
                <a:b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</a:b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电容为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en-US" altLang="zh-CN" sz="2800" b="1" i="0" u="none" baseline="-25000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2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的电容器充电过程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I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-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t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图像的是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①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。</a:t>
                </a:r>
              </a:p>
            </p:txBody>
          </p:sp>
        </mc:Choice>
        <mc:Fallback xmlns:a16="http://schemas.microsoft.com/office/drawing/2014/main" xmlns:p14="http://schemas.microsoft.com/office/powerpoint/2010/main" xmlns:p15="http://schemas.microsoft.com/office/powerpoint/2012/main" xmlns="">
          <p:sp>
            <p:nvSpPr>
              <p:cNvPr id="5" name="yt_shape_10941">
                <a:extLst>
                  <a:ext uri="{FF2B5EF4-FFF2-40B4-BE49-F238E27FC236}">
                    <a16:creationId xmlns:a16="http://schemas.microsoft.com/office/drawing/2014/main" id="{7168372C-BE72-42D4-A0E5-FECDE3769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71" y="3706150"/>
                <a:ext cx="11924914" cy="2609945"/>
              </a:xfrm>
              <a:prstGeom prst="rect">
                <a:avLst/>
              </a:prstGeom>
              <a:blipFill>
                <a:blip r:embed="rId3"/>
                <a:stretch>
                  <a:fillRect l="-1789" t="-935" b="-74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组合 15"/>
          <p:cNvGrpSpPr/>
          <p:nvPr/>
        </p:nvGrpSpPr>
        <p:grpSpPr>
          <a:xfrm>
            <a:off x="4146043" y="6427038"/>
            <a:ext cx="4181814" cy="288000"/>
            <a:chOff x="1463551" y="6425622"/>
            <a:chExt cx="4181814" cy="288000"/>
          </a:xfrm>
        </p:grpSpPr>
        <p:sp>
          <p:nvSpPr>
            <p:cNvPr id="11" name="634f6ee5-9f57-4107-b698-186022e959dc" descr="{&quot;SlideID&quot;:&quot;341&quot;,&quot;SlideNumber&quot;:&quot;36&quot;}">
              <a:hlinkClick r:id="rId4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4635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086f7fb7-e557-40bf-aa90-e95a7ebbee2a" descr="{&quot;SlideID&quot;:&quot;342&quot;,&quot;SlideNumber&quot;:&quot;37&quot;}">
              <a:hlinkClick r:id="rId5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85353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11f8260d-75c7-4f80-a21d-225340e52a0d" descr="{&quot;SlideID&quot;:&quot;343&quot;,&quot;SlideNumber&quot;:&quot;38&quot;}">
              <a:hlinkClick r:id="rId6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24351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2900b51d-c527-4163-9a34-bd4ae45b182f" descr="{&quot;SlideID&quot;:&quot;344&quot;,&quot;SlideNumber&quot;:&quot;39&quot;}">
              <a:hlinkClick r:id="rId7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63350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0a0afb35-801b-4ee7-8c84-d766129f9973" descr="{&quot;SlideID&quot;:&quot;345&quot;,&quot;SlideNumber&quot;:&quot;40&quot;}">
              <a:hlinkClick r:id="rId8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02348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162e6ca9-6c62-44d4-9c63-9a6452259d15" descr="{&quot;SlideID&quot;:&quot;346&quot;,&quot;SlideNumber&quot;:&quot;41&quot;}">
              <a:hlinkClick r:id="rId9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41346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95498056-45b5-4e00-8e35-d35491b2d190" descr="{&quot;SlideID&quot;:&quot;347&quot;,&quot;SlideNumber&quot;:&quot;42&quot;}">
              <a:hlinkClick r:id="rId10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8034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0d2a8adc-da08-4f4d-ab15-847908236932" descr="{&quot;SlideID&quot;:&quot;349&quot;,&quot;SlideNumber&quot;:&quot;44&quot;}">
              <a:hlinkClick r:id="rId11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19343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54b95305-4862-4ede-a330-583e517eb25e" descr="{&quot;SlideID&quot;:&quot;351&quot;,&quot;SlideNumber&quot;:&quot;46&quot;}">
              <a:hlinkClick r:id="rId12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583415" y="6425622"/>
              <a:ext cx="288000" cy="28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911a83ae-d856-4baa-9529-404d9f7b4c74" descr="{&quot;SlideID&quot;:&quot;353&quot;,&quot;SlideNumber&quot;:&quot;48&quot;}">
              <a:hlinkClick r:id="rId13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97339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9c3d291d-128c-4e6e-b423-1ab0b94cf3ec" descr="{&quot;SlideID&quot;:&quot;355&quot;,&quot;SlideNumber&quot;:&quot;50&quot;}">
              <a:hlinkClick r:id="rId14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535736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4750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3" name="yt_shape_10943"/>
          <p:cNvSpPr txBox="1"/>
          <p:nvPr/>
        </p:nvSpPr>
        <p:spPr>
          <a:xfrm>
            <a:off x="324071" y="467999"/>
            <a:ext cx="11924914" cy="35484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10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电容器是一种重要的电学元件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在电工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电子技术中应用广泛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2_9b778"/>
              </a:rPr>
              <a:t>使用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图甲所示电路观察电容器的充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放电过程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3_0dbf3"/>
              </a:rPr>
              <a:t>电路中的电流传感器与计算机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相连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可以显示电路中电流随时间的变化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图甲中直流电源电动势</a:t>
            </a:r>
            <a:r>
              <a:rPr lang="en-US" altLang="zh-CN" sz="2800" b="1" i="1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E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＝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8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dbc31"/>
              </a:rPr>
              <a:t> 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V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实验前电容器不带电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先使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S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与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端相连给电容器充电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4_22877"/>
              </a:rPr>
              <a:t>充电结束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后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使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S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与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端相连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直至放电完毕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4_4ace2"/>
              </a:rPr>
              <a:t>计算机记录的电流随时间变化的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en-US" altLang="zh-CN" sz="2800" b="1" i="1" u="none" dirty="0" err="1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i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-</a:t>
            </a:r>
            <a:r>
              <a:rPr lang="en-US" altLang="zh-CN" sz="2800" b="1" i="1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t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曲线如图乙所示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pic>
        <p:nvPicPr>
          <p:cNvPr id="3" name="yt_image_10944" title="H_208.62495">
            <a:extLst>
              <a:ext uri="{FF2B5EF4-FFF2-40B4-BE49-F238E27FC236}">
                <a16:creationId xmlns:a16="http://schemas.microsoft.com/office/drawing/2014/main" id="{B62B5FDF-6E8C-44E7-9BED-CD88CABA0DA9}"/>
              </a:ext>
              <a:ext uri="">
                <a16:creationId xmlns:a16="http://schemas.microsoft.com/office/drawing/2014/main" xmlns:p14="http://schemas.microsoft.com/office/powerpoint/2010/main" xmlns:p15="http://schemas.microsoft.com/office/powerpoint/2012/main" xmlns:mc="http://schemas.openxmlformats.org/markup-compatibility/2006" xmlns:a14="http://schemas.microsoft.com/office/drawing/2010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033" y="3997844"/>
            <a:ext cx="6993040" cy="264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4146043" y="6427038"/>
            <a:ext cx="4181814" cy="288000"/>
            <a:chOff x="1463551" y="6425622"/>
            <a:chExt cx="4181814" cy="288000"/>
          </a:xfrm>
        </p:grpSpPr>
        <p:sp>
          <p:nvSpPr>
            <p:cNvPr id="11" name="f734fa3a-7af4-4d83-9af0-62dd98461aa1" descr="{&quot;SlideID&quot;:&quot;341&quot;,&quot;SlideNumber&quot;:&quot;36&quot;}">
              <a:hlinkClick r:id="rId3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4635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8f60e08b-187c-4ef4-bea7-016089675672" descr="{&quot;SlideID&quot;:&quot;342&quot;,&quot;SlideNumber&quot;:&quot;37&quot;}">
              <a:hlinkClick r:id="rId4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85353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f15cc66c-102a-469f-960d-7603317504b8" descr="{&quot;SlideID&quot;:&quot;343&quot;,&quot;SlideNumber&quot;:&quot;38&quot;}">
              <a:hlinkClick r:id="rId5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24351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ed40c8eb-d623-45ee-9e4b-fa973ba3f287" descr="{&quot;SlideID&quot;:&quot;344&quot;,&quot;SlideNumber&quot;:&quot;39&quot;}">
              <a:hlinkClick r:id="rId6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63350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98d7f910-005d-4856-912e-689a0cc5dfe3" descr="{&quot;SlideID&quot;:&quot;345&quot;,&quot;SlideNumber&quot;:&quot;40&quot;}">
              <a:hlinkClick r:id="rId7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02348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1428c260-84e8-4a60-9857-3c05ed39ee33" descr="{&quot;SlideID&quot;:&quot;346&quot;,&quot;SlideNumber&quot;:&quot;41&quot;}">
              <a:hlinkClick r:id="rId8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41346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208d0807-21fe-4de2-9b3f-932dbeb442cf" descr="{&quot;SlideID&quot;:&quot;347&quot;,&quot;SlideNumber&quot;:&quot;42&quot;}">
              <a:hlinkClick r:id="rId9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8034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75e061d7-9e61-4de3-9314-171a9ffd6097" descr="{&quot;SlideID&quot;:&quot;349&quot;,&quot;SlideNumber&quot;:&quot;44&quot;}">
              <a:hlinkClick r:id="rId10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19343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8b16d40f-dffb-4b3a-bcae-364dc27eeedf" descr="{&quot;SlideID&quot;:&quot;351&quot;,&quot;SlideNumber&quot;:&quot;46&quot;}">
              <a:hlinkClick r:id="rId11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58341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851c2859-ccbc-407c-8aa7-1ce4a9e8ff8c" descr="{&quot;SlideID&quot;:&quot;353&quot;,&quot;SlideNumber&quot;:&quot;48&quot;}">
              <a:hlinkClick r:id="rId12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973397" y="6425622"/>
              <a:ext cx="288000" cy="28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7f8b8fd2-3afa-4449-8138-3deded50ef8d" descr="{&quot;SlideID&quot;:&quot;355&quot;,&quot;SlideNumber&quot;:&quot;50&quot;}">
              <a:hlinkClick r:id="rId13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535736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0040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" name="yt_shape_10946"/>
          <p:cNvSpPr txBox="1"/>
          <p:nvPr/>
        </p:nvSpPr>
        <p:spPr>
          <a:xfrm>
            <a:off x="248570" y="726542"/>
            <a:ext cx="11543998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图像阴影部分为</a:t>
            </a:r>
            <a:r>
              <a:rPr lang="en-US" altLang="zh-CN" sz="2800" b="1" i="1" u="none" dirty="0" err="1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i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-</a:t>
            </a:r>
            <a:r>
              <a:rPr lang="en-US" altLang="zh-CN" sz="2800" b="1" i="1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t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21_8b117,isEnd"/>
              </a:rPr>
              <a:t>图像与对应时间轴所围成的面积表示的物理意义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是</a:t>
            </a:r>
            <a:r>
              <a:rPr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</a:t>
            </a:r>
            <a:r>
              <a:rPr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 dirty="0">
                <a:latin typeface="Times New Roman"/>
              </a:rPr>
              <a:t>⁠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。</a:t>
            </a:r>
          </a:p>
        </p:txBody>
      </p:sp>
      <p:sp>
        <p:nvSpPr>
          <p:cNvPr id="10947" name="yt_shape_10947"/>
          <p:cNvSpPr txBox="1"/>
          <p:nvPr/>
        </p:nvSpPr>
        <p:spPr>
          <a:xfrm>
            <a:off x="391183" y="1917252"/>
            <a:ext cx="11924914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1" i="0" u="none" dirty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根据</a:t>
            </a:r>
            <a:r>
              <a:rPr lang="en-US" altLang="zh-CN" sz="2800" b="1" i="1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q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＝</a:t>
            </a:r>
            <a:r>
              <a:rPr lang="en-US" altLang="zh-CN" sz="2800" b="1" i="1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it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可知</a:t>
            </a:r>
            <a:r>
              <a:rPr lang="en-US" altLang="zh-CN" sz="2800" b="1" i="1" u="none" dirty="0" err="1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i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-</a:t>
            </a:r>
            <a:r>
              <a:rPr lang="en-US" altLang="zh-CN" sz="2800" b="1" i="1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t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22_58edf"/>
              </a:rPr>
              <a:t>图像与对应时间轴所围成的面积表示的物理意义是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电荷量。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DFB0FBE-684E-4CF4-BD0A-58BE9A67FBCF}"/>
              </a:ext>
            </a:extLst>
          </p:cNvPr>
          <p:cNvSpPr txBox="1"/>
          <p:nvPr/>
        </p:nvSpPr>
        <p:spPr>
          <a:xfrm>
            <a:off x="963626" y="1284677"/>
            <a:ext cx="1251649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电荷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量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yt_shape_10948">
            <a:extLst>
              <a:ext uri="{FF2B5EF4-FFF2-40B4-BE49-F238E27FC236}">
                <a16:creationId xmlns:a16="http://schemas.microsoft.com/office/drawing/2014/main" id="{447A3F11-1951-47DF-8390-232876D7F4B4}"/>
              </a:ext>
            </a:extLst>
          </p:cNvPr>
          <p:cNvSpPr txBox="1"/>
          <p:nvPr/>
        </p:nvSpPr>
        <p:spPr>
          <a:xfrm>
            <a:off x="324001" y="3099429"/>
            <a:ext cx="11543998" cy="5321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乙图中阴影部分的面积</a:t>
            </a:r>
            <a:r>
              <a:rPr lang="en-US" altLang="zh-CN" sz="2800" b="1" i="1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S</a:t>
            </a:r>
            <a:r>
              <a:rPr lang="en-US" altLang="zh-CN" sz="2800" b="1" i="0" u="none" baseline="-2500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sz="25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</a:t>
            </a:r>
            <a:r>
              <a:rPr sz="13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选填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＞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”“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＜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或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＝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en-US" altLang="zh-CN" sz="2800" b="1" i="1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S</a:t>
            </a:r>
            <a:r>
              <a:rPr lang="en-US" altLang="zh-CN" sz="2800" b="1" i="0" u="none" baseline="-2500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。</a:t>
            </a:r>
          </a:p>
        </p:txBody>
      </p:sp>
      <p:sp>
        <p:nvSpPr>
          <p:cNvPr id="7" name="yt_shape_10949">
            <a:extLst>
              <a:ext uri="{FF2B5EF4-FFF2-40B4-BE49-F238E27FC236}">
                <a16:creationId xmlns:a16="http://schemas.microsoft.com/office/drawing/2014/main" id="{C021EC89-A15F-4F0F-A7A0-EBF1127BC78B}"/>
              </a:ext>
            </a:extLst>
          </p:cNvPr>
          <p:cNvSpPr txBox="1"/>
          <p:nvPr/>
        </p:nvSpPr>
        <p:spPr>
          <a:xfrm>
            <a:off x="391183" y="3805310"/>
            <a:ext cx="11924914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1" i="0" u="none" dirty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en-US" altLang="zh-CN" sz="2800" b="1" i="1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S</a:t>
            </a:r>
            <a:r>
              <a:rPr lang="en-US" altLang="zh-CN" sz="2800" b="1" i="0" u="none" baseline="-25000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表示电容器充电后所带电荷量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1" i="1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S</a:t>
            </a:r>
            <a:r>
              <a:rPr lang="en-US" altLang="zh-CN" sz="2800" b="1" i="0" u="none" baseline="-25000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表示电容器放出的电荷量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1_083da"/>
              </a:rPr>
              <a:t>所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以</a:t>
            </a:r>
            <a:r>
              <a:rPr lang="en-US" altLang="zh-CN" sz="2800" b="1" i="1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S</a:t>
            </a:r>
            <a:r>
              <a:rPr lang="en-US" altLang="zh-CN" sz="2800" b="1" i="0" u="none" baseline="-25000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＝</a:t>
            </a:r>
            <a:r>
              <a:rPr lang="en-US" altLang="zh-CN" sz="2800" b="1" i="1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S</a:t>
            </a:r>
            <a:r>
              <a:rPr lang="en-US" altLang="zh-CN" sz="2800" b="1" i="0" u="none" baseline="-25000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641C17F-40AC-4716-BDEC-641DCE6F08A5}"/>
              </a:ext>
            </a:extLst>
          </p:cNvPr>
          <p:cNvSpPr txBox="1"/>
          <p:nvPr/>
        </p:nvSpPr>
        <p:spPr>
          <a:xfrm>
            <a:off x="5347631" y="3090669"/>
            <a:ext cx="537274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8"/>
                <a:ea typeface="宋体" pitchFamily="28"/>
              </a:rPr>
              <a:t>＝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yt_shape_10950">
            <a:extLst>
              <a:ext uri="{FF2B5EF4-FFF2-40B4-BE49-F238E27FC236}">
                <a16:creationId xmlns:a16="http://schemas.microsoft.com/office/drawing/2014/main" id="{C6B47698-2372-4289-AA22-E7170E2D14CD}"/>
              </a:ext>
            </a:extLst>
          </p:cNvPr>
          <p:cNvSpPr txBox="1"/>
          <p:nvPr/>
        </p:nvSpPr>
        <p:spPr>
          <a:xfrm>
            <a:off x="267781" y="4968384"/>
            <a:ext cx="11924914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计算机测得</a:t>
            </a:r>
            <a:r>
              <a:rPr lang="en-US" altLang="zh-CN" sz="2800" b="1" i="1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S</a:t>
            </a:r>
            <a:r>
              <a:rPr lang="en-US" altLang="zh-CN" sz="2800" b="1" i="0" u="none" baseline="-25000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＝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203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mA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·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s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则该电容器的电容为</a:t>
            </a:r>
            <a:r>
              <a:rPr sz="2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F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。（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2630a,isEnd"/>
              </a:rPr>
              <a:t>保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留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位有效数字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yt_shape_10951">
                <a:extLst>
                  <a:ext uri="{FF2B5EF4-FFF2-40B4-BE49-F238E27FC236}">
                    <a16:creationId xmlns:a16="http://schemas.microsoft.com/office/drawing/2014/main" id="{2635D015-CC94-46A4-A105-90D04D611B3F}"/>
                  </a:ext>
                </a:extLst>
              </p:cNvPr>
              <p:cNvSpPr txBox="1"/>
              <p:nvPr/>
            </p:nvSpPr>
            <p:spPr>
              <a:xfrm>
                <a:off x="391183" y="5936456"/>
                <a:ext cx="7158626" cy="809068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Autofit/>
              </a:bodyPr>
              <a:lstStyle/>
              <a:p>
                <a:pPr algn="l" eaLnBrk="1" latinLnBrk="0" hangingPunct="0">
                  <a:lnSpc>
                    <a:spcPct val="140000"/>
                  </a:lnSpc>
                </a:pPr>
                <a:r>
                  <a:rPr lang="zh-CN" altLang="zh-CN" sz="2800" b="1" i="0" u="none" dirty="0">
                    <a:solidFill>
                      <a:srgbClr val="0000FF"/>
                    </a:solidFill>
                    <a:effectLst/>
                    <a:latin typeface="Times New Roman" pitchFamily="28"/>
                    <a:ea typeface="黑体" pitchFamily="28"/>
                  </a:rPr>
                  <a:t>解析</a:t>
                </a:r>
                <a:r>
                  <a:rPr lang="zh-CN" altLang="zh-CN" sz="2800" b="1" i="0" u="none" dirty="0">
                    <a:solidFill>
                      <a:srgbClr val="0000FF"/>
                    </a:solidFill>
                    <a:effectLst/>
                    <a:latin typeface="宋体" pitchFamily="28"/>
                    <a:ea typeface="宋体" pitchFamily="28"/>
                  </a:rPr>
                  <a:t>：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该电容器的电容为</a:t>
                </a:r>
                <a:r>
                  <a:rPr lang="en-US" altLang="zh-CN" sz="2800" b="1" i="1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C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𝑸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𝑼</m:t>
                        </m:r>
                      </m:den>
                    </m:f>
                  </m:oMath>
                </a14:m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800" b="1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𝑬</m:t>
                        </m:r>
                      </m:den>
                    </m:f>
                  </m:oMath>
                </a14:m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≈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0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宋体" pitchFamily="28"/>
                    <a:ea typeface="宋体" pitchFamily="28"/>
                  </a:rPr>
                  <a:t>.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15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 </a:t>
                </a:r>
                <a:r>
                  <a:rPr lang="en-US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宋体" pitchFamily="28"/>
                  </a:rPr>
                  <a:t>F</a:t>
                </a:r>
                <a:r>
                  <a:rPr lang="zh-CN" altLang="zh-CN" sz="2800" b="1" i="0" u="none" dirty="0">
                    <a:solidFill>
                      <a:srgbClr val="C00000"/>
                    </a:solidFill>
                    <a:effectLst/>
                    <a:latin typeface="Times New Roman" pitchFamily="28"/>
                    <a:ea typeface="仿宋" pitchFamily="28"/>
                  </a:rPr>
                  <a:t>。</a:t>
                </a: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0" name="yt_shape_10951">
                <a:extLst>
                  <a:ext uri="{FF2B5EF4-FFF2-40B4-BE49-F238E27FC236}">
                    <a16:creationId xmlns:a16="http://schemas.microsoft.com/office/drawing/2014/main" id="{2635D015-CC94-46A4-A105-90D04D611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83" y="5936456"/>
                <a:ext cx="7158626" cy="809068"/>
              </a:xfrm>
              <a:prstGeom prst="rect">
                <a:avLst/>
              </a:prstGeom>
              <a:blipFill>
                <a:blip r:embed="rId2"/>
                <a:stretch>
                  <a:fillRect l="-2981" r="-2215" b="-135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EF99BAD1-5138-459B-A148-9067A25EC98D}"/>
              </a:ext>
            </a:extLst>
          </p:cNvPr>
          <p:cNvSpPr txBox="1"/>
          <p:nvPr/>
        </p:nvSpPr>
        <p:spPr>
          <a:xfrm>
            <a:off x="9174189" y="4845083"/>
            <a:ext cx="892874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0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8"/>
                <a:ea typeface="宋体" pitchFamily="28"/>
                <a:cs typeface="+mn-cs"/>
              </a:rPr>
              <a:t>.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1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5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146043" y="6427038"/>
            <a:ext cx="4181814" cy="288000"/>
            <a:chOff x="1463551" y="6425622"/>
            <a:chExt cx="4181814" cy="288000"/>
          </a:xfrm>
        </p:grpSpPr>
        <p:sp>
          <p:nvSpPr>
            <p:cNvPr id="4" name="28542b89-ed08-481b-9ca6-6fc0fcfbdbf4" descr="{&quot;SlideID&quot;:&quot;341&quot;,&quot;SlideNumber&quot;:&quot;36&quot;}">
              <a:hlinkClick r:id="rId3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4635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45999a0e-69f8-42f2-8927-1f49b172412e" descr="{&quot;SlideID&quot;:&quot;342&quot;,&quot;SlideNumber&quot;:&quot;37&quot;}">
              <a:hlinkClick r:id="rId4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85353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2f72ec30-0e54-4db2-87c5-c0205c584ab4" descr="{&quot;SlideID&quot;:&quot;343&quot;,&quot;SlideNumber&quot;:&quot;38&quot;}">
              <a:hlinkClick r:id="rId5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24351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e218c438-ebe1-4842-923b-70c35605e7da" descr="{&quot;SlideID&quot;:&quot;344&quot;,&quot;SlideNumber&quot;:&quot;39&quot;}">
              <a:hlinkClick r:id="rId6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63350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86ad26d3-f8f0-4a2a-92ea-4198a15946ed" descr="{&quot;SlideID&quot;:&quot;345&quot;,&quot;SlideNumber&quot;:&quot;40&quot;}">
              <a:hlinkClick r:id="rId7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02348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c0e4bb85-8534-41b0-9df8-93f1456af2bb" descr="{&quot;SlideID&quot;:&quot;346&quot;,&quot;SlideNumber&quot;:&quot;41&quot;}">
              <a:hlinkClick r:id="rId8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41346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3737a849-1177-4d5a-a9f2-fdc80307ac4a" descr="{&quot;SlideID&quot;:&quot;347&quot;,&quot;SlideNumber&quot;:&quot;42&quot;}">
              <a:hlinkClick r:id="rId9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8034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224d201d-88f5-46cf-8a12-0e6fb834a69a" descr="{&quot;SlideID&quot;:&quot;349&quot;,&quot;SlideNumber&quot;:&quot;44&quot;}">
              <a:hlinkClick r:id="rId10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19343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66795ae2-00cf-4269-b3ed-439f00ef48a1" descr="{&quot;SlideID&quot;:&quot;351&quot;,&quot;SlideNumber&quot;:&quot;46&quot;}">
              <a:hlinkClick r:id="rId11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58341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eeafed2c-2ca8-4ef4-a0b6-d8405cf4a1e8" descr="{&quot;SlideID&quot;:&quot;353&quot;,&quot;SlideNumber&quot;:&quot;48&quot;}">
              <a:hlinkClick r:id="rId12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973397" y="6425622"/>
              <a:ext cx="288000" cy="28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38d33d11-f1ac-4b01-9d1f-e09128eb6133" descr="{&quot;SlideID&quot;:&quot;355&quot;,&quot;SlideNumber&quot;:&quot;50&quot;}">
              <a:hlinkClick r:id="rId13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535736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128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7" grpId="0" build="allAtOnce"/>
      <p:bldP spid="2" grpId="0"/>
      <p:bldP spid="7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" name="yt_image_12698" title="H_50.37496">
            <a:extLst>
              <a:ext uri="">
                <a16:creationI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15" y="493174"/>
            <a:ext cx="2431845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700" name="yt_shape_12700"/>
              <p:cNvSpPr txBox="1"/>
              <p:nvPr/>
            </p:nvSpPr>
            <p:spPr>
              <a:xfrm>
                <a:off x="267086" y="1183583"/>
                <a:ext cx="11924914" cy="138768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algn="l" eaLnBrk="1" latinLnBrk="0" hangingPunct="0">
                  <a:lnSpc>
                    <a:spcPct val="140000"/>
                  </a:lnSpc>
                </a:pPr>
                <a:r>
                  <a:rPr lang="zh-CN" altLang="zh-CN" sz="2800" b="1" i="0" u="none">
                    <a:solidFill>
                      <a:srgbClr val="000000"/>
                    </a:solidFill>
                    <a:effectLst/>
                    <a:latin typeface="微软雅黑" pitchFamily="28"/>
                    <a:ea typeface="微软雅黑" pitchFamily="28"/>
                  </a:rPr>
                  <a:t>情境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：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楷体" pitchFamily="28"/>
                  </a:rPr>
                  <a:t>照相机的电子闪光灯能在不到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0" i="0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0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800" b="0" i="0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0" i="0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楷体" pitchFamily="28"/>
                  </a:rPr>
                  <a:t> </a:t>
                </a:r>
                <a:r>
                  <a:rPr lang="en-US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宋体" pitchFamily="28"/>
                  </a:rPr>
                  <a:t>s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楷体" pitchFamily="28"/>
                    <a:sym typeface="_⨹_12_3ad62"/>
                  </a:rPr>
                  <a:t>的短暂时间内发出强烈的闪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楷体" pitchFamily="28"/>
                  </a:rPr>
                  <a:t/>
                </a:r>
                <a:b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楷体" pitchFamily="28"/>
                  </a:rPr>
                </a:b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楷体" pitchFamily="28"/>
                  </a:rPr>
                  <a:t>光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楷体" pitchFamily="28"/>
                  </a:rPr>
                  <a:t>这时通过闪光灯的电流相当大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</a:rPr>
                  <a:t>，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楷体" pitchFamily="28"/>
                  </a:rPr>
                  <a:t>有时可达几千安。</a:t>
                </a:r>
              </a:p>
            </p:txBody>
          </p:sp>
        </mc:Choice>
        <mc:Fallback xmlns:p15="http://schemas.microsoft.com/office/powerpoint/2012/main" xmlns:p14="http://schemas.microsoft.com/office/powerpoint/2010/main" xmlns:a16="http://schemas.microsoft.com/office/drawing/2014/main" xmlns="">
          <p:sp>
            <p:nvSpPr>
              <p:cNvPr id="12700" name="yt_shape_127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86" y="1183583"/>
                <a:ext cx="11924914" cy="1387688"/>
              </a:xfrm>
              <a:prstGeom prst="rect">
                <a:avLst/>
              </a:prstGeom>
              <a:blipFill>
                <a:blip r:embed="rId3"/>
                <a:stretch>
                  <a:fillRect l="-1840" b="-1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702" name="yt_image_12702" title="H_217.75">
            <a:extLst>
              <a:ext uri="">
                <a16:creationI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91423" y="2034195"/>
            <a:ext cx="1671410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yt_shape_12704"/>
          <p:cNvSpPr txBox="1"/>
          <p:nvPr/>
        </p:nvSpPr>
        <p:spPr>
          <a:xfrm>
            <a:off x="267086" y="2763223"/>
            <a:ext cx="8986778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问题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照相机的电源能够提供的电流却非常小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1_2ac25"/>
              </a:rPr>
              <a:t>为何电子闪光灯能发出</a:t>
            </a:r>
            <a:r>
              <a:rPr lang="zh-CN" altLang="zh-CN" sz="2800" b="0" i="0" u="none" dirty="0" smtClean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1_2ac25"/>
              </a:rPr>
              <a:t>强</a:t>
            </a:r>
            <a:r>
              <a:rPr lang="zh-CN" altLang="zh-CN" sz="2800" b="0" i="0" u="none" dirty="0" smtClean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的闪光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？</a:t>
            </a:r>
          </a:p>
        </p:txBody>
      </p:sp>
      <p:sp>
        <p:nvSpPr>
          <p:cNvPr id="9" name="yt_shape_12705"/>
          <p:cNvSpPr txBox="1"/>
          <p:nvPr/>
        </p:nvSpPr>
        <p:spPr>
          <a:xfrm>
            <a:off x="267086" y="3930279"/>
            <a:ext cx="9283314" cy="17386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spc="150" dirty="0">
                <a:solidFill>
                  <a:srgbClr val="0000FF"/>
                </a:solidFill>
                <a:effectLst/>
                <a:latin typeface="微软雅黑" pitchFamily="28"/>
                <a:ea typeface="微软雅黑" pitchFamily="28"/>
              </a:rPr>
              <a:t>提示：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因为照相机中有电容器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照相机中的电源先给电容器充电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1_5b132"/>
              </a:rPr>
              <a:t>当</a:t>
            </a:r>
            <a:r>
              <a:rPr lang="zh-CN" altLang="zh-CN" sz="2800" b="0" i="0" u="none" spc="150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闪光灯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被触发后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电容器中储存的能量瞬间释放出来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6_b69e6"/>
              </a:rPr>
              <a:t>从而使灯</a:t>
            </a:r>
            <a:r>
              <a:rPr lang="zh-CN" altLang="zh-CN" sz="2800" b="0" i="0" u="none" spc="150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6_b69e6"/>
              </a:rPr>
              <a:t>发出</a:t>
            </a:r>
            <a:r>
              <a:rPr lang="zh-CN" altLang="zh-CN" sz="2800" b="0" i="0" u="none" spc="150" dirty="0" smtClean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耀眼</a:t>
            </a:r>
            <a:r>
              <a:rPr lang="zh-CN" altLang="zh-CN" sz="2800" b="0" i="0" u="none" spc="150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的白光。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5" name="yt_shape_10955"/>
          <p:cNvSpPr txBox="1"/>
          <p:nvPr/>
        </p:nvSpPr>
        <p:spPr>
          <a:xfrm>
            <a:off x="324000" y="1013284"/>
            <a:ext cx="11543998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11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2025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·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浙江温州期末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某学习小组设计如图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0_35d1d"/>
              </a:rPr>
              <a:t>所示电路探究电容器的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充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放电过程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pic>
        <p:nvPicPr>
          <p:cNvPr id="10956" name="yt_image_10956" title="H_193.12495">
            <a:extLst>
              <a:ext uri="">
                <a16:creationId xmlns:a16="http://schemas.microsoft.com/office/drawing/2014/main" xmlns:p14="http://schemas.microsoft.com/office/powerpoint/2010/main" xmlns:p15="http://schemas.microsoft.com/office/powerpoint/2012/main" xmlns:mc="http://schemas.openxmlformats.org/markup-compatibility/2006" xmlns:a14="http://schemas.microsoft.com/office/drawing/2010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5094" y="2062178"/>
            <a:ext cx="3346943" cy="221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8" name="yt_shape_10958"/>
          <p:cNvSpPr txBox="1"/>
          <p:nvPr/>
        </p:nvSpPr>
        <p:spPr>
          <a:xfrm>
            <a:off x="324071" y="4290353"/>
            <a:ext cx="11924914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按图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所示连接电路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将开关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S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拨到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时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通过电流表的电流方向</a:t>
            </a:r>
            <a:r>
              <a:rPr sz="2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</a:t>
            </a:r>
            <a:r>
              <a:rPr sz="17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 dirty="0">
                <a:latin typeface="Times New Roman"/>
              </a:rPr>
              <a:t>⁠</a:t>
            </a:r>
            <a:r>
              <a:rPr lang="zh-CN" altLang="zh-CN" sz="2800" b="1" i="0" u="sng" dirty="0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  <a:sym typeface="W:7.004961,H:47.04"/>
              </a:rPr>
              <a:t/>
            </a:r>
            <a:br>
              <a:rPr lang="zh-CN" altLang="zh-CN" sz="2800" b="1" i="0" u="sng" dirty="0">
                <a:solidFill>
                  <a:srgbClr val="C0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  <a:sym typeface="W:7.004961,H:47.04"/>
              </a:rPr>
            </a:br>
            <a:r>
              <a:rPr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</a:t>
            </a:r>
            <a:r>
              <a:rPr sz="1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选填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向左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或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向右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）。</a:t>
            </a:r>
          </a:p>
        </p:txBody>
      </p:sp>
      <p:sp>
        <p:nvSpPr>
          <p:cNvPr id="10959" name="yt_shape_10959"/>
          <p:cNvSpPr txBox="1"/>
          <p:nvPr/>
        </p:nvSpPr>
        <p:spPr>
          <a:xfrm>
            <a:off x="324000" y="5457409"/>
            <a:ext cx="10818667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1" i="0" u="none" dirty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由题图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可知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将开关拨到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时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通过电流表的电流方向向右。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D99E795-6D5B-C455-C360-0D820EEEE905}"/>
              </a:ext>
            </a:extLst>
          </p:cNvPr>
          <p:cNvSpPr txBox="1"/>
          <p:nvPr/>
        </p:nvSpPr>
        <p:spPr>
          <a:xfrm>
            <a:off x="10946830" y="4157467"/>
            <a:ext cx="626174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  <a:sym typeface="_⨹_1_f5441"/>
              </a:rPr>
              <a:t> 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  <a:sym typeface="_⨹_1_f5441"/>
              </a:rPr>
              <a:t>向</a:t>
            </a:r>
            <a:r>
              <a:rPr lang="zh-CN" altLang="zh-CN" sz="2800" b="1" dirty="0">
                <a:solidFill>
                  <a:srgbClr val="C00000"/>
                </a:solidFill>
                <a:latin typeface="Times New Roman" pitchFamily="28"/>
                <a:ea typeface="宋体" pitchFamily="28"/>
              </a:rPr>
              <a:t>右</a:t>
            </a:r>
            <a:endParaRPr lang="zh-CN" altLang="en-US" sz="2800" dirty="0">
              <a:solidFill>
                <a:srgbClr val="C00000"/>
              </a:solidFill>
            </a:endParaRPr>
          </a:p>
          <a:p>
            <a:pPr>
              <a:lnSpc>
                <a:spcPct val="140000"/>
              </a:lnSpc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</a:b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DFB8CC2-E3B8-E931-223F-757FD0A5D007}"/>
              </a:ext>
            </a:extLst>
          </p:cNvPr>
          <p:cNvSpPr txBox="1"/>
          <p:nvPr/>
        </p:nvSpPr>
        <p:spPr>
          <a:xfrm>
            <a:off x="234060" y="4815555"/>
            <a:ext cx="537274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9" name="yt_image_10265" title="H_47.87496">
            <a:extLst>
              <a:ext uri="">
                <a16:creationId xmlns:a16="http://schemas.microsoft.com/office/drawing/2014/main" xmlns:p14="http://schemas.microsoft.com/office/powerpoint/2010/main" xmlns:p15="http://schemas.microsoft.com/office/powerpoint/2012/main" xmlns:mc="http://schemas.openxmlformats.org/markup-compatibility/2006" xmlns:a14="http://schemas.microsoft.com/office/drawing/2010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BACC6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4764467" y="405272"/>
            <a:ext cx="230819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4146043" y="6427038"/>
            <a:ext cx="4181814" cy="288000"/>
            <a:chOff x="1463551" y="6425622"/>
            <a:chExt cx="4181814" cy="288000"/>
          </a:xfrm>
        </p:grpSpPr>
        <p:sp>
          <p:nvSpPr>
            <p:cNvPr id="11" name="86bbdce8-098b-4d6c-852d-a921ad3578b0" descr="{&quot;SlideID&quot;:&quot;341&quot;,&quot;SlideNumber&quot;:&quot;36&quot;}">
              <a:hlinkClick r:id="rId4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4635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4a35b52d-9f0e-4c64-bc1a-1878e8dfd14b" descr="{&quot;SlideID&quot;:&quot;342&quot;,&quot;SlideNumber&quot;:&quot;37&quot;}">
              <a:hlinkClick r:id="rId5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85353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b1c825a1-0361-47ca-b03c-0ef420e51028" descr="{&quot;SlideID&quot;:&quot;343&quot;,&quot;SlideNumber&quot;:&quot;38&quot;}">
              <a:hlinkClick r:id="rId6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24351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b6847694-c4a5-440a-97b9-5d59f20f13a7" descr="{&quot;SlideID&quot;:&quot;344&quot;,&quot;SlideNumber&quot;:&quot;39&quot;}">
              <a:hlinkClick r:id="rId7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63350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e150c824-ef76-4fff-ba1e-c3d37fab90cc" descr="{&quot;SlideID&quot;:&quot;345&quot;,&quot;SlideNumber&quot;:&quot;40&quot;}">
              <a:hlinkClick r:id="rId8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02348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b3520555-f17b-4b58-b3f0-a38755332584" descr="{&quot;SlideID&quot;:&quot;346&quot;,&quot;SlideNumber&quot;:&quot;41&quot;}">
              <a:hlinkClick r:id="rId9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41346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e6093b6-b27b-410a-9a11-d4cddcfae7ab" descr="{&quot;SlideID&quot;:&quot;347&quot;,&quot;SlideNumber&quot;:&quot;42&quot;}">
              <a:hlinkClick r:id="rId10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8034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8028202e-cefe-4351-ae74-9f1a45e07d07" descr="{&quot;SlideID&quot;:&quot;349&quot;,&quot;SlideNumber&quot;:&quot;44&quot;}">
              <a:hlinkClick r:id="rId11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19343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c5e1f5a1-8b5c-46bc-989f-e957606a6400" descr="{&quot;SlideID&quot;:&quot;351&quot;,&quot;SlideNumber&quot;:&quot;46&quot;}">
              <a:hlinkClick r:id="rId12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58341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be5d98aa-1fd9-44c9-939f-4eb8220043ba" descr="{&quot;SlideID&quot;:&quot;353&quot;,&quot;SlideNumber&quot;:&quot;48&quot;}">
              <a:hlinkClick r:id="rId13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97339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a6f41475-ea24-481e-90a0-aad9b95b7ef6" descr="{&quot;SlideID&quot;:&quot;355&quot;,&quot;SlideNumber&quot;:&quot;50&quot;}">
              <a:hlinkClick r:id="rId14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5357365" y="6425622"/>
              <a:ext cx="288000" cy="28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911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" grpId="0" build="allAtOnce"/>
      <p:bldP spid="2" grpId="0"/>
      <p:bldP spid="3" grpId="0" build="allAtOnce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0" name="yt_shape_10960"/>
          <p:cNvSpPr txBox="1"/>
          <p:nvPr/>
        </p:nvSpPr>
        <p:spPr>
          <a:xfrm>
            <a:off x="324071" y="467999"/>
            <a:ext cx="11924914" cy="23227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等待充电完成后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将开关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S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拨到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每隔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5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s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1_560d8,isEnd"/>
              </a:rPr>
              <a:t>读出电流表的示数并记录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在表格中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若在图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中作出的</a:t>
            </a:r>
            <a:r>
              <a:rPr lang="en-US" altLang="zh-CN" sz="2800" b="1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I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-</a:t>
            </a:r>
            <a:r>
              <a:rPr lang="en-US" altLang="zh-CN" sz="2800" b="1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t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图像与坐标轴围成的面积为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95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个格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2_6a799,isEnd"/>
              </a:rPr>
              <a:t>则电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容器放电前所带的电荷量为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</a:t>
            </a:r>
            <a:r>
              <a:rPr sz="1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结果保留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4_08cd9,isEnd"/>
              </a:rPr>
              <a:t>位有效数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字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）。</a:t>
            </a:r>
          </a:p>
        </p:txBody>
      </p:sp>
      <p:pic>
        <p:nvPicPr>
          <p:cNvPr id="10961" name="yt_image_10961" title="H_217.75">
            <a:extLst>
              <a:ext uri="">
                <a16:creationId xmlns:a16="http://schemas.microsoft.com/office/drawing/2014/main" xmlns:p14="http://schemas.microsoft.com/office/powerpoint/2010/main" xmlns:p15="http://schemas.microsoft.com/office/powerpoint/2012/main" xmlns:mc="http://schemas.openxmlformats.org/markup-compatibility/2006" xmlns:a14="http://schemas.microsoft.com/office/drawing/2010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370" y="2281629"/>
            <a:ext cx="5885481" cy="22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422164F-2402-A5DB-5C4F-5F869FE30EEA}"/>
              </a:ext>
            </a:extLst>
          </p:cNvPr>
          <p:cNvSpPr txBox="1"/>
          <p:nvPr/>
        </p:nvSpPr>
        <p:spPr>
          <a:xfrm>
            <a:off x="4875910" y="1590609"/>
            <a:ext cx="1962849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3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8"/>
                <a:ea typeface="宋体" pitchFamily="28"/>
                <a:cs typeface="+mn-cs"/>
              </a:rPr>
              <a:t>.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80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8"/>
                <a:ea typeface="宋体" pitchFamily="28"/>
                <a:cs typeface="+mn-cs"/>
              </a:rPr>
              <a:t>×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10</a:t>
            </a:r>
            <a:r>
              <a:rPr kumimoji="0" lang="zh-CN" altLang="zh-CN" sz="2800" b="1" i="0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8"/>
                <a:ea typeface="宋体" pitchFamily="28"/>
                <a:cs typeface="+mn-cs"/>
              </a:rPr>
              <a:t>－</a:t>
            </a:r>
            <a:r>
              <a:rPr kumimoji="0" lang="en-US" altLang="zh-CN" sz="2800" b="1" i="0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3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yt_shape_10963">
            <a:extLst>
              <a:ext uri="{FF2B5EF4-FFF2-40B4-BE49-F238E27FC236}">
                <a16:creationId xmlns:a16="http://schemas.microsoft.com/office/drawing/2014/main" id="{04F8F5F2-91AE-464C-A40D-D454613E2533}"/>
              </a:ext>
            </a:extLst>
          </p:cNvPr>
          <p:cNvSpPr txBox="1"/>
          <p:nvPr/>
        </p:nvSpPr>
        <p:spPr>
          <a:xfrm>
            <a:off x="276994" y="4548629"/>
            <a:ext cx="11924914" cy="17386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1" i="0" u="none" dirty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根据图像与坐标轴围成的面积表示电荷量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题图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7_7fd69"/>
              </a:rPr>
              <a:t>中每一小格表示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的电荷量为</a:t>
            </a:r>
            <a:r>
              <a:rPr lang="en-US" altLang="zh-CN" sz="2800" b="1" i="1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q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＝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×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20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×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10</a:t>
            </a:r>
            <a:r>
              <a:rPr lang="zh-CN" altLang="zh-CN" sz="2800" b="1" i="0" u="none" baseline="30000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－</a:t>
            </a:r>
            <a:r>
              <a:rPr lang="en-US" altLang="zh-CN" sz="2800" b="1" i="0" u="none" baseline="30000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6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 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＝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4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×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10</a:t>
            </a:r>
            <a:r>
              <a:rPr lang="zh-CN" altLang="zh-CN" sz="2800" b="1" i="0" u="none" baseline="30000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－</a:t>
            </a:r>
            <a:r>
              <a:rPr lang="en-US" altLang="zh-CN" sz="2800" b="1" i="0" u="none" baseline="30000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5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 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12_4daa1"/>
              </a:rPr>
              <a:t>故电容器放电前所带的电荷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量为</a:t>
            </a:r>
            <a:r>
              <a:rPr lang="en-US" altLang="zh-CN" sz="2800" b="1" i="1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Q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＝</a:t>
            </a:r>
            <a:r>
              <a:rPr lang="en-US" altLang="zh-CN" sz="2800" b="1" i="1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nq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＝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95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×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4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×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10</a:t>
            </a:r>
            <a:r>
              <a:rPr lang="zh-CN" altLang="zh-CN" sz="2800" b="1" i="0" u="none" baseline="30000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－</a:t>
            </a:r>
            <a:r>
              <a:rPr lang="en-US" altLang="zh-CN" sz="2800" b="1" i="0" u="none" baseline="30000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5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 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＝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80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×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10</a:t>
            </a:r>
            <a:r>
              <a:rPr lang="zh-CN" altLang="zh-CN" sz="2800" b="1" i="0" u="none" baseline="30000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－</a:t>
            </a:r>
            <a:r>
              <a:rPr lang="en-US" altLang="zh-CN" sz="2800" b="1" i="0" u="none" baseline="30000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 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146043" y="6427038"/>
            <a:ext cx="4181814" cy="288000"/>
            <a:chOff x="1463551" y="6425622"/>
            <a:chExt cx="4181814" cy="288000"/>
          </a:xfrm>
        </p:grpSpPr>
        <p:sp>
          <p:nvSpPr>
            <p:cNvPr id="11" name="9e698a17-1739-4b56-88fa-c177aeae41cb" descr="{&quot;SlideID&quot;:&quot;341&quot;,&quot;SlideNumber&quot;:&quot;36&quot;}">
              <a:hlinkClick r:id="rId3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4635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ef18589f-6c58-4f63-9774-0c91d57beb36" descr="{&quot;SlideID&quot;:&quot;342&quot;,&quot;SlideNumber&quot;:&quot;37&quot;}">
              <a:hlinkClick r:id="rId4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85353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594b4028-999f-4513-87ea-2a2398c27acd" descr="{&quot;SlideID&quot;:&quot;343&quot;,&quot;SlideNumber&quot;:&quot;38&quot;}">
              <a:hlinkClick r:id="rId5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24351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479e6665-7318-465c-a255-c3045ea38bad" descr="{&quot;SlideID&quot;:&quot;344&quot;,&quot;SlideNumber&quot;:&quot;39&quot;}">
              <a:hlinkClick r:id="rId6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63350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4369ecc8-b664-42c3-a861-b5c087525b88" descr="{&quot;SlideID&quot;:&quot;345&quot;,&quot;SlideNumber&quot;:&quot;40&quot;}">
              <a:hlinkClick r:id="rId7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02348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8f4b19d0-ceb7-4ad7-bbdd-088ea5bc529d" descr="{&quot;SlideID&quot;:&quot;346&quot;,&quot;SlideNumber&quot;:&quot;41&quot;}">
              <a:hlinkClick r:id="rId8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41346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e9ed4bf4-2315-4565-a4ef-22911b8dfd17" descr="{&quot;SlideID&quot;:&quot;347&quot;,&quot;SlideNumber&quot;:&quot;42&quot;}">
              <a:hlinkClick r:id="rId9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8034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a174326-13f4-4405-a921-5403ca1b0e4c" descr="{&quot;SlideID&quot;:&quot;349&quot;,&quot;SlideNumber&quot;:&quot;44&quot;}">
              <a:hlinkClick r:id="rId10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19343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a43e3549-3599-4adf-ab29-a7a592868739" descr="{&quot;SlideID&quot;:&quot;351&quot;,&quot;SlideNumber&quot;:&quot;46&quot;}">
              <a:hlinkClick r:id="rId11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58341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1b24ea5f-d177-49ed-aa41-f48d1cc2a319" descr="{&quot;SlideID&quot;:&quot;353&quot;,&quot;SlideNumber&quot;:&quot;48&quot;}">
              <a:hlinkClick r:id="rId12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97339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910ec62e-4d03-44e4-a51e-709fa4b80ce7" descr="{&quot;SlideID&quot;:&quot;355&quot;,&quot;SlideNumber&quot;:&quot;50&quot;}">
              <a:hlinkClick r:id="rId13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5357365" y="6425622"/>
              <a:ext cx="288000" cy="28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75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4" name="yt_shape_10964"/>
          <p:cNvSpPr txBox="1"/>
          <p:nvPr/>
        </p:nvSpPr>
        <p:spPr>
          <a:xfrm>
            <a:off x="324071" y="467999"/>
            <a:ext cx="10791342" cy="17386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若作出的</a:t>
            </a:r>
            <a:r>
              <a:rPr lang="en-US" altLang="zh-CN" sz="2400" b="1" i="1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I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-</a:t>
            </a:r>
            <a:r>
              <a:rPr lang="en-US" altLang="zh-CN" sz="2400" b="1" i="1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t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图像为图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中的曲线</a:t>
            </a:r>
            <a:r>
              <a:rPr lang="en-US" altLang="zh-CN" sz="2400" b="1" i="1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a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现仅增大</a:t>
            </a:r>
            <a:r>
              <a:rPr lang="en-US" altLang="zh-CN" sz="2400" b="1" i="1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R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的阻值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重复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_⨹_1_10f78,isEnd"/>
              </a:rPr>
              <a:t>）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步骤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作出的</a:t>
            </a:r>
            <a:r>
              <a:rPr lang="en-US" altLang="zh-CN" sz="2400" b="1" i="1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I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-</a:t>
            </a:r>
            <a:r>
              <a:rPr lang="en-US" altLang="zh-CN" sz="2400" b="1" i="1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t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图可能是图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中的曲线</a:t>
            </a:r>
            <a:r>
              <a:rPr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</a:t>
            </a:r>
            <a:r>
              <a:rPr sz="1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选填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en-US" altLang="zh-CN" sz="2400" b="1" i="1" u="none" dirty="0" err="1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a</a:t>
            </a:r>
            <a:r>
              <a:rPr lang="en-US" altLang="zh-CN" sz="2400" b="1" i="0" u="none" dirty="0" err="1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”“</a:t>
            </a:r>
            <a:r>
              <a:rPr lang="en-US" altLang="zh-CN" sz="2400" b="1" i="1" u="none" dirty="0" err="1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b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c8331,isEnd"/>
              </a:rPr>
              <a:t>或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en-US" altLang="zh-CN" sz="2400" b="1" i="1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）。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宋体" pitchFamily="28"/>
              <a:ea typeface="宋体" pitchFamily="28"/>
              <a:sym typeface=",isEnd"/>
            </a:endParaRPr>
          </a:p>
        </p:txBody>
      </p:sp>
      <p:sp>
        <p:nvSpPr>
          <p:cNvPr id="10965" name="yt_shape_10965"/>
          <p:cNvSpPr txBox="1"/>
          <p:nvPr/>
        </p:nvSpPr>
        <p:spPr>
          <a:xfrm>
            <a:off x="407960" y="1795429"/>
            <a:ext cx="11924914" cy="17386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 dirty="0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解析</a:t>
            </a:r>
            <a:r>
              <a:rPr lang="zh-CN" altLang="zh-CN" sz="2800" b="1" i="0" u="none" dirty="0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因</a:t>
            </a:r>
            <a:r>
              <a:rPr lang="en-US" altLang="zh-CN" sz="2800" b="1" i="1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I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-</a:t>
            </a:r>
            <a:r>
              <a:rPr lang="en-US" altLang="zh-CN" sz="2800" b="1" i="1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t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图像与坐标轴围成的面积等于电容器所带电荷量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5_28753"/>
              </a:rPr>
              <a:t>则整个放电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过程图线与坐标轴所围面积不变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仅增大</a:t>
            </a:r>
            <a:r>
              <a:rPr lang="en-US" altLang="zh-CN" sz="2800" b="1" i="1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R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的阻值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  <a:sym typeface="_⨹_8_38534"/>
              </a:rPr>
              <a:t>电容器放电电流越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/>
            </a:r>
            <a:b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</a:b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小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则放电时间越长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故</a:t>
            </a:r>
            <a:r>
              <a:rPr lang="en-US" altLang="zh-CN" sz="2800" b="1" i="1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I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-</a:t>
            </a:r>
            <a:r>
              <a:rPr lang="en-US" altLang="zh-CN" sz="2800" b="1" i="1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t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图线可能是题图</a:t>
            </a:r>
            <a:r>
              <a:rPr lang="en-US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中的曲线</a:t>
            </a:r>
            <a:r>
              <a:rPr lang="en-US" altLang="zh-CN" sz="2800" b="1" i="1" u="none" dirty="0">
                <a:solidFill>
                  <a:srgbClr val="C00000"/>
                </a:solidFill>
                <a:effectLst/>
                <a:latin typeface="Times New Roman" pitchFamily="28"/>
                <a:ea typeface="宋体" pitchFamily="28"/>
              </a:rPr>
              <a:t>b</a:t>
            </a:r>
            <a:r>
              <a:rPr lang="zh-CN" altLang="zh-CN" sz="2800" b="1" i="0" u="none" dirty="0">
                <a:solidFill>
                  <a:srgbClr val="C00000"/>
                </a:solidFill>
                <a:effectLst/>
                <a:latin typeface="Times New Roman" pitchFamily="28"/>
                <a:ea typeface="仿宋" pitchFamily="28"/>
              </a:rPr>
              <a:t>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51D47E6-B56C-4AB1-BBEE-4C3A4305BD07}"/>
              </a:ext>
            </a:extLst>
          </p:cNvPr>
          <p:cNvSpPr txBox="1"/>
          <p:nvPr/>
        </p:nvSpPr>
        <p:spPr>
          <a:xfrm>
            <a:off x="5361856" y="926089"/>
            <a:ext cx="357886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1" i="1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28"/>
                <a:ea typeface="宋体" pitchFamily="28"/>
              </a:rPr>
              <a:t>b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146043" y="6427038"/>
            <a:ext cx="4181814" cy="288000"/>
            <a:chOff x="1463551" y="6425622"/>
            <a:chExt cx="4181814" cy="288000"/>
          </a:xfrm>
        </p:grpSpPr>
        <p:sp>
          <p:nvSpPr>
            <p:cNvPr id="11" name="03713f3e-a7ba-45ec-af51-cc4c68be4172" descr="{&quot;SlideID&quot;:&quot;341&quot;,&quot;SlideNumber&quot;:&quot;36&quot;}">
              <a:hlinkClick r:id="rId2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4635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d99a111f-1d55-415b-b320-e17f8c8d8d90" descr="{&quot;SlideID&quot;:&quot;342&quot;,&quot;SlideNumber&quot;:&quot;37&quot;}">
              <a:hlinkClick r:id="rId3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185353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ddbed5c3-42dd-4906-952b-b1445a888e88" descr="{&quot;SlideID&quot;:&quot;343&quot;,&quot;SlideNumber&quot;:&quot;38&quot;}">
              <a:hlinkClick r:id="rId4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24351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f7990bbb-5cd5-473d-8fc0-30191fb6c1b9" descr="{&quot;SlideID&quot;:&quot;344&quot;,&quot;SlideNumber&quot;:&quot;39&quot;}">
              <a:hlinkClick r:id="rId5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263350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89877ba4-2ca6-45c0-994c-f2ef8ed435e9" descr="{&quot;SlideID&quot;:&quot;345&quot;,&quot;SlideNumber&quot;:&quot;40&quot;}">
              <a:hlinkClick r:id="rId6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02348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d5db084e-898d-47d5-a15c-6fdba49b2de3" descr="{&quot;SlideID&quot;:&quot;346&quot;,&quot;SlideNumber&quot;:&quot;41&quot;}">
              <a:hlinkClick r:id="rId7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413469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cb6adbc0-a588-4ef8-a75c-ab2b52650bb8" descr="{&quot;SlideID&quot;:&quot;347&quot;,&quot;SlideNumber&quot;:&quot;42&quot;}">
              <a:hlinkClick r:id="rId8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3803451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2e1a572f-dca4-4252-8568-3d07463e83eb" descr="{&quot;SlideID&quot;:&quot;349&quot;,&quot;SlideNumber&quot;:&quot;44&quot;}">
              <a:hlinkClick r:id="rId9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193433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3cff73ba-c3dc-4685-950e-772390ceb9e5" descr="{&quot;SlideID&quot;:&quot;351&quot;,&quot;SlideNumber&quot;:&quot;46&quot;}">
              <a:hlinkClick r:id="rId10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583415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2982afdc-57e1-4b18-a8e2-a886f4c685ca" descr="{&quot;SlideID&quot;:&quot;353&quot;,&quot;SlideNumber&quot;:&quot;48&quot;}">
              <a:hlinkClick r:id="rId11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4973397" y="6425622"/>
              <a:ext cx="288000" cy="2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5fc3ec70-11d5-4a78-9928-1700854aa351" descr="{&quot;SlideID&quot;:&quot;355&quot;,&quot;SlideNumber&quot;:&quot;50&quot;}">
              <a:hlinkClick r:id="rId12" action="ppaction://hlinksldjump"/>
              <a:extLst>
                <a:ext uri="{FF2B5EF4-FFF2-40B4-BE49-F238E27FC236}">
                  <a16:creationId xmlns:a16="http://schemas.microsoft.com/office/drawing/2014/main" id="{1BB7B06A-172E-C14E-BC86-4ECADFBA4CA4}"/>
                </a:ext>
              </a:extLst>
            </p:cNvPr>
            <p:cNvSpPr/>
            <p:nvPr/>
          </p:nvSpPr>
          <p:spPr>
            <a:xfrm>
              <a:off x="5357365" y="6425622"/>
              <a:ext cx="288000" cy="28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kumimoji="1"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7394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5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50"/>
            <a:ext cx="12211050" cy="29718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C2CE74F-02DD-4AC0-A86F-3C8DF00FACEC}"/>
              </a:ext>
            </a:extLst>
          </p:cNvPr>
          <p:cNvSpPr txBox="1"/>
          <p:nvPr/>
        </p:nvSpPr>
        <p:spPr>
          <a:xfrm>
            <a:off x="3348171" y="1981200"/>
            <a:ext cx="67129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13800" b="1" i="0" u="none" strike="noStrike" kern="1200" normalizeH="0" baseline="0" noProof="0" dirty="0">
                <a:ln w="10160">
                  <a:solidFill>
                    <a:schemeClr val="bg2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宋体" pitchFamily="2" charset="-122"/>
                <a:cs typeface="+mn-cs"/>
              </a:rPr>
              <a:t>THANKS</a:t>
            </a:r>
            <a:endParaRPr kumimoji="0" lang="zh-CN" altLang="en-US" sz="13800" b="1" i="0" u="none" strike="noStrike" kern="1200" normalizeH="0" baseline="0" noProof="0" dirty="0">
              <a:ln w="10160">
                <a:solidFill>
                  <a:schemeClr val="bg2"/>
                </a:solidFill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mpact" panose="020B080603090205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78DE397-53CD-43DF-B436-EAF0D0085C34}"/>
              </a:ext>
            </a:extLst>
          </p:cNvPr>
          <p:cNvSpPr/>
          <p:nvPr/>
        </p:nvSpPr>
        <p:spPr>
          <a:xfrm>
            <a:off x="3280974" y="3089196"/>
            <a:ext cx="59314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5400" b="1" i="0" u="none" strike="noStrike" kern="1200" normalizeH="0" baseline="0" noProof="0" dirty="0">
                <a:ln w="66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 Light" panose="020B0502040204020203" pitchFamily="34" charset="-122"/>
              </a:rPr>
              <a:t>演示完毕 感谢观看</a:t>
            </a:r>
          </a:p>
        </p:txBody>
      </p:sp>
    </p:spTree>
    <p:extLst>
      <p:ext uri="{BB962C8B-B14F-4D97-AF65-F5344CB8AC3E}">
        <p14:creationId xmlns:p14="http://schemas.microsoft.com/office/powerpoint/2010/main" val="421716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:p14="http://schemas.microsoft.com/office/powerpoint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" name="yt_shape_12707"/>
          <p:cNvSpPr txBox="1"/>
          <p:nvPr/>
        </p:nvSpPr>
        <p:spPr>
          <a:xfrm>
            <a:off x="324000" y="467999"/>
            <a:ext cx="2457789" cy="56534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950" b="0" i="0" u="none" spc="-2950">
                <a:solidFill>
                  <a:srgbClr val="1EE3CF"/>
                </a:solidFill>
                <a:effectLst/>
                <a:latin typeface="Times New Roman" pitchFamily="30"/>
                <a:ea typeface="宋体" pitchFamily="30"/>
              </a:rPr>
              <a:t> </a:t>
            </a:r>
            <a:r>
              <a:rPr lang="en-US" altLang="zh-CN" sz="2950" b="0" i="0" u="none" spc="18428">
                <a:solidFill>
                  <a:srgbClr val="1EE3CF"/>
                </a:solidFill>
                <a:effectLst/>
                <a:latin typeface="Times New Roman" pitchFamily="30"/>
                <a:ea typeface="宋体" pitchFamily="30"/>
              </a:rPr>
              <a:t> </a:t>
            </a:r>
          </a:p>
        </p:txBody>
      </p:sp>
      <p:pic>
        <p:nvPicPr>
          <p:cNvPr id="12706" name="yt_image_12706">
            <a:extLst>
              <a:ext uri="">
                <a16:creationI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00" y="467999"/>
            <a:ext cx="2431845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09" name="yt_shape_12709"/>
          <p:cNvSpPr txBox="1"/>
          <p:nvPr/>
        </p:nvSpPr>
        <p:spPr>
          <a:xfrm>
            <a:off x="324000" y="1158408"/>
            <a:ext cx="9784730" cy="53322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电容器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由任何两个彼此</a:t>
            </a:r>
            <a:r>
              <a:rPr sz="2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又相距很近的导体组成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。</a:t>
            </a:r>
          </a:p>
        </p:txBody>
      </p:sp>
      <p:sp>
        <p:nvSpPr>
          <p:cNvPr id="12710" name="yt_shape_12710"/>
          <p:cNvSpPr txBox="1"/>
          <p:nvPr/>
        </p:nvSpPr>
        <p:spPr>
          <a:xfrm>
            <a:off x="324000" y="1742419"/>
            <a:ext cx="5834931" cy="53322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实验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观察电容器的充、放电现象</a:t>
            </a:r>
          </a:p>
        </p:txBody>
      </p:sp>
      <p:sp>
        <p:nvSpPr>
          <p:cNvPr id="12711" name="yt_shape_12711"/>
          <p:cNvSpPr txBox="1"/>
          <p:nvPr/>
        </p:nvSpPr>
        <p:spPr>
          <a:xfrm>
            <a:off x="324071" y="2326430"/>
            <a:ext cx="11924914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实验电路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如图所示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）：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把直流电源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电阻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电流表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218c9"/>
              </a:rPr>
              <a:t>电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压表以及单刀双掷开关组成实验电路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pic>
        <p:nvPicPr>
          <p:cNvPr id="12712" name="yt_image_12712">
            <a:extLst>
              <a:ext uri="">
                <a16:creationI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571" y="3645850"/>
            <a:ext cx="2888857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6942E1F-ADBA-AC3E-3C81-CC7968D2AC5B}"/>
              </a:ext>
            </a:extLst>
          </p:cNvPr>
          <p:cNvSpPr txBox="1"/>
          <p:nvPr/>
        </p:nvSpPr>
        <p:spPr>
          <a:xfrm>
            <a:off x="4945689" y="1111602"/>
            <a:ext cx="1246887" cy="62167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绝缘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10" grpId="0" build="allAtOnce"/>
      <p:bldP spid="12711" grpId="0" build="allAtOnce"/>
      <p:bldP spid="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5" name="yt_shape_12715"/>
          <p:cNvSpPr txBox="1"/>
          <p:nvPr/>
        </p:nvSpPr>
        <p:spPr>
          <a:xfrm>
            <a:off x="324071" y="1654342"/>
            <a:ext cx="11543998" cy="23419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②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放电过程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把开关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S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接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电容器对电阻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R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放电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0_0cb60,isEnd"/>
              </a:rPr>
              <a:t>放电电流由电容器的正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极板经过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R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流向电容器的负极板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此时电容器两极板所带电荷量减小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e64e9,isEnd"/>
              </a:rPr>
              <a:t>电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势差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放电电流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6_fbc4e,isEnd"/>
              </a:rPr>
              <a:t>最后两极板电势差以及放电电流都等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于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0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。</a:t>
            </a:r>
          </a:p>
        </p:txBody>
      </p:sp>
      <p:sp>
        <p:nvSpPr>
          <p:cNvPr id="12714" name="yt_shape_12714"/>
          <p:cNvSpPr txBox="1"/>
          <p:nvPr/>
        </p:nvSpPr>
        <p:spPr>
          <a:xfrm>
            <a:off x="324071" y="468103"/>
            <a:ext cx="11924914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充电过程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把开关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S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接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此时电源给电容器充电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充电电流逐渐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</a:t>
            </a:r>
            <a:r>
              <a:rPr sz="1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4961,H:47.04"/>
              </a:rPr>
              <a:t/>
            </a:r>
            <a:br>
              <a:rPr lang="zh-CN" altLang="zh-CN" sz="2800" b="0" i="0" u="sng">
                <a:solidFill>
                  <a:srgbClr val="C0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sym typeface="W:7.004961,H:47.04"/>
              </a:rPr>
            </a:br>
            <a:r>
              <a:rPr sz="2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</a:t>
            </a:r>
            <a:r>
              <a:rPr sz="1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电压表示数逐渐</a:t>
            </a:r>
            <a:r>
              <a:rPr sz="2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当电流表示数为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0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时充电完毕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AF14B4F-B267-1A65-555E-4FF89331CE82}"/>
              </a:ext>
            </a:extLst>
          </p:cNvPr>
          <p:cNvSpPr txBox="1"/>
          <p:nvPr/>
        </p:nvSpPr>
        <p:spPr>
          <a:xfrm>
            <a:off x="10922698" y="421297"/>
            <a:ext cx="624585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  <a:sym typeface="_⨹_2_48489"/>
              </a:rPr>
              <a:t>减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/>
            </a:r>
            <a:b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</a:b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276879-E72B-D820-2F11-7E973A8AA9B8}"/>
              </a:ext>
            </a:extLst>
          </p:cNvPr>
          <p:cNvSpPr txBox="1"/>
          <p:nvPr/>
        </p:nvSpPr>
        <p:spPr>
          <a:xfrm>
            <a:off x="234060" y="1018705"/>
            <a:ext cx="8912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小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F991CE3-324B-F138-7AEF-1AF595C8B975}"/>
              </a:ext>
            </a:extLst>
          </p:cNvPr>
          <p:cNvSpPr txBox="1"/>
          <p:nvPr/>
        </p:nvSpPr>
        <p:spPr>
          <a:xfrm>
            <a:off x="4145660" y="1018705"/>
            <a:ext cx="1246887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增大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118E313-9D68-7224-35F2-8C9A5FC23936}"/>
              </a:ext>
            </a:extLst>
          </p:cNvPr>
          <p:cNvSpPr txBox="1"/>
          <p:nvPr/>
        </p:nvSpPr>
        <p:spPr>
          <a:xfrm>
            <a:off x="1300860" y="2802352"/>
            <a:ext cx="12468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减小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D197F4A-E73D-6E66-90CB-D8CCF732091C}"/>
              </a:ext>
            </a:extLst>
          </p:cNvPr>
          <p:cNvSpPr txBox="1"/>
          <p:nvPr/>
        </p:nvSpPr>
        <p:spPr>
          <a:xfrm>
            <a:off x="4501260" y="2802352"/>
            <a:ext cx="12468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减小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9" name="yt_shape_12716"/>
          <p:cNvSpPr txBox="1"/>
          <p:nvPr/>
        </p:nvSpPr>
        <p:spPr>
          <a:xfrm>
            <a:off x="234060" y="4011240"/>
            <a:ext cx="11924914" cy="23227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电容器充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,isEnd"/>
              </a:rPr>
              <a:t>放电过程中能的转化</a:t>
            </a:r>
          </a:p>
          <a:p>
            <a:pPr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电容器充电过程中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两极板的电荷量增加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板间的电场强度</a:t>
            </a:r>
            <a:r>
              <a:rPr sz="2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</a:t>
            </a:r>
            <a:r>
              <a:rPr sz="1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_d7fc7,isEnd"/>
              </a:rPr>
              <a:t>电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源的能量不断储存在</a:t>
            </a:r>
            <a:r>
              <a:rPr sz="2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</a:t>
            </a:r>
            <a:r>
              <a:rPr sz="1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中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放电过程中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10_00eb9,isEnd"/>
              </a:rPr>
              <a:t>电容器把储存的能量通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过</a:t>
            </a:r>
            <a:r>
              <a:rPr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</a:t>
            </a:r>
            <a:r>
              <a:rPr sz="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转化为电路中其他形式的能量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sym typeface=",isEnd"/>
              </a:rPr>
              <a:t>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83364EA-3B80-B864-C823-248FCCFABA60}"/>
              </a:ext>
            </a:extLst>
          </p:cNvPr>
          <p:cNvSpPr txBox="1"/>
          <p:nvPr/>
        </p:nvSpPr>
        <p:spPr>
          <a:xfrm>
            <a:off x="9745248" y="4561842"/>
            <a:ext cx="12468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增大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3EB5B08-F3E6-4C78-E5E2-9358553DF38A}"/>
              </a:ext>
            </a:extLst>
          </p:cNvPr>
          <p:cNvSpPr txBox="1"/>
          <p:nvPr/>
        </p:nvSpPr>
        <p:spPr>
          <a:xfrm>
            <a:off x="3700049" y="5159250"/>
            <a:ext cx="1602487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电容器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233E41A-90AA-43E6-D3FB-987E75484894}"/>
              </a:ext>
            </a:extLst>
          </p:cNvPr>
          <p:cNvSpPr txBox="1"/>
          <p:nvPr/>
        </p:nvSpPr>
        <p:spPr>
          <a:xfrm>
            <a:off x="855249" y="5756658"/>
            <a:ext cx="1958086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电流做功</a:t>
            </a: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</a:rPr>
              <a:t>　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15" grpId="0" build="allAtOnce"/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9" grpId="0"/>
      <p:bldP spid="13" grpId="0" build="allAtOnce"/>
      <p:bldP spid="14" grpId="0" build="allAtOnce"/>
      <p:bldP spid="1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" name="yt_shape_12718"/>
          <p:cNvSpPr txBox="1"/>
          <p:nvPr/>
        </p:nvSpPr>
        <p:spPr>
          <a:xfrm>
            <a:off x="324000" y="467999"/>
            <a:ext cx="2154436" cy="53790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31849B"/>
                </a:solidFill>
                <a:effectLst/>
                <a:latin typeface="微软雅黑" pitchFamily="28"/>
                <a:ea typeface="微软雅黑" pitchFamily="28"/>
              </a:rPr>
              <a:t>【易错辨析】</a:t>
            </a:r>
          </a:p>
        </p:txBody>
      </p:sp>
      <p:sp>
        <p:nvSpPr>
          <p:cNvPr id="12719" name="yt_shape_12719"/>
          <p:cNvSpPr txBox="1"/>
          <p:nvPr/>
        </p:nvSpPr>
        <p:spPr>
          <a:xfrm>
            <a:off x="324000" y="1056691"/>
            <a:ext cx="11475577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  <a:tabLst>
                <a:tab pos="9586393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电容器只能储存同种电荷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en-US" altLang="zh-CN" sz="300" b="0" i="0" u="none">
                <a:solidFill>
                  <a:srgbClr val="000000"/>
                </a:solidFill>
                <a:effectLst/>
                <a:latin typeface="Times New Roman" pitchFamily="3"/>
                <a:ea typeface="宋体" pitchFamily="3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宋体" pitchFamily="28"/>
                <a:ea typeface="宋体" pitchFamily="28"/>
              </a:rPr>
              <a:t>×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2720" name="yt_shape_12720"/>
          <p:cNvSpPr txBox="1"/>
          <p:nvPr/>
        </p:nvSpPr>
        <p:spPr>
          <a:xfrm>
            <a:off x="324000" y="1639676"/>
            <a:ext cx="11475577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  <a:tabLst>
                <a:tab pos="9586393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电容器带电时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只有一个极板上有电荷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en-US" altLang="zh-CN" sz="300" b="0" i="0" u="none">
                <a:solidFill>
                  <a:srgbClr val="000000"/>
                </a:solidFill>
                <a:effectLst/>
                <a:latin typeface="Times New Roman" pitchFamily="3"/>
                <a:ea typeface="宋体" pitchFamily="3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宋体" pitchFamily="28"/>
                <a:ea typeface="宋体" pitchFamily="28"/>
              </a:rPr>
              <a:t>×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12721" name="yt_shape_12721"/>
          <p:cNvSpPr txBox="1"/>
          <p:nvPr/>
        </p:nvSpPr>
        <p:spPr>
          <a:xfrm>
            <a:off x="324000" y="2222661"/>
            <a:ext cx="11475577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  <a:tabLst>
                <a:tab pos="9586393" algn="l"/>
              </a:tabLst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一个极板带电荷量是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Q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则电容器的电荷量为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Q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en-US" altLang="zh-CN" sz="300" b="0" i="0" u="none">
                <a:solidFill>
                  <a:srgbClr val="000000"/>
                </a:solidFill>
                <a:effectLst/>
                <a:latin typeface="Times New Roman" pitchFamily="3"/>
                <a:ea typeface="宋体" pitchFamily="3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0" i="0" u="none">
                <a:solidFill>
                  <a:srgbClr val="C00000">
                    <a:alpha val="0"/>
                  </a:srgbClr>
                </a:solidFill>
                <a:effectLst/>
                <a:latin typeface="宋体" pitchFamily="28"/>
                <a:ea typeface="宋体" pitchFamily="28"/>
              </a:rPr>
              <a:t>×</a:t>
            </a:r>
            <a:r>
              <a:rPr lang="zh-CN" altLang="zh-CN" sz="2800" b="0" i="0" u="none">
                <a:solidFill>
                  <a:srgbClr val="3D4263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0CC1454-4C35-4D66-2E5F-25F87F1CC451}"/>
              </a:ext>
            </a:extLst>
          </p:cNvPr>
          <p:cNvSpPr txBox="1"/>
          <p:nvPr/>
        </p:nvSpPr>
        <p:spPr>
          <a:xfrm>
            <a:off x="10531784" y="1009885"/>
            <a:ext cx="5356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8"/>
                <a:ea typeface="宋体" pitchFamily="28"/>
              </a:rPr>
              <a:t>×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ED00527-09DF-B418-F408-B3AB31C1CDD6}"/>
              </a:ext>
            </a:extLst>
          </p:cNvPr>
          <p:cNvSpPr txBox="1"/>
          <p:nvPr/>
        </p:nvSpPr>
        <p:spPr>
          <a:xfrm>
            <a:off x="10531784" y="1592870"/>
            <a:ext cx="5356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8"/>
                <a:ea typeface="宋体" pitchFamily="28"/>
              </a:rPr>
              <a:t>×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7137D6D-73B6-3B99-9F4E-CC6074F81AC9}"/>
              </a:ext>
            </a:extLst>
          </p:cNvPr>
          <p:cNvSpPr txBox="1"/>
          <p:nvPr/>
        </p:nvSpPr>
        <p:spPr>
          <a:xfrm>
            <a:off x="10531784" y="2175855"/>
            <a:ext cx="535686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0" i="0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8"/>
                <a:ea typeface="宋体" pitchFamily="28"/>
              </a:rPr>
              <a:t>×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20" grpId="0" build="allAtOnce"/>
      <p:bldP spid="12721" grpId="0" build="allAtOnce"/>
      <p:bldP spid="2" grpId="0" build="allAtOnce"/>
      <p:bldP spid="3" grpId="0" build="allAtOnce"/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3" name="yt_shape_12723"/>
          <p:cNvSpPr txBox="1"/>
          <p:nvPr/>
        </p:nvSpPr>
        <p:spPr>
          <a:xfrm>
            <a:off x="324000" y="467999"/>
            <a:ext cx="2457789" cy="56534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950" b="0" i="0" u="none" spc="-2950">
                <a:solidFill>
                  <a:srgbClr val="1EE3CF"/>
                </a:solidFill>
                <a:effectLst/>
                <a:latin typeface="Times New Roman" pitchFamily="30"/>
                <a:ea typeface="宋体" pitchFamily="30"/>
              </a:rPr>
              <a:t> </a:t>
            </a:r>
            <a:r>
              <a:rPr lang="en-US" altLang="zh-CN" sz="2950" b="0" i="0" u="none" spc="18428">
                <a:solidFill>
                  <a:srgbClr val="1EE3CF"/>
                </a:solidFill>
                <a:effectLst/>
                <a:latin typeface="Times New Roman" pitchFamily="30"/>
                <a:ea typeface="宋体" pitchFamily="30"/>
              </a:rPr>
              <a:t> </a:t>
            </a:r>
          </a:p>
        </p:txBody>
      </p:sp>
      <p:pic>
        <p:nvPicPr>
          <p:cNvPr id="12722" name="yt_image_12722" title="H_50.37496">
            <a:extLst>
              <a:ext uri="">
                <a16:creationI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00" y="467999"/>
            <a:ext cx="2431845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25" name="yt_shape_12725"/>
          <p:cNvSpPr txBox="1"/>
          <p:nvPr/>
        </p:nvSpPr>
        <p:spPr>
          <a:xfrm>
            <a:off x="324071" y="1158408"/>
            <a:ext cx="11924914" cy="5338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微软雅黑" pitchFamily="28"/>
                <a:ea typeface="微软雅黑" pitchFamily="28"/>
              </a:rPr>
              <a:t>电容器充、放电的特点</a:t>
            </a:r>
          </a:p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充电特点</a:t>
            </a:r>
          </a:p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充电电流从电源正极流出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②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电容器所带电荷量增加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③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6_e30cb"/>
              </a:rPr>
              <a:t>极板间电场强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度增大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电压升高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④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电源的能量不断储存到电容器中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⑤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充电后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2_3dbc4"/>
              </a:rPr>
              <a:t>电容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器两极板间的电压与充电电压相等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放电特点</a:t>
            </a:r>
          </a:p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放电电流从正极板流出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②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电容器所带电荷量减少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③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7_5c057"/>
              </a:rPr>
              <a:t>极板间的场强减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小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电压降低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④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sym typeface="_⨹_24_7a243"/>
              </a:rPr>
              <a:t>电容器把储存的能量通过电流做功转化为电路中其他形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/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式的能量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⑤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放电后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两极板间的电压为零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2647</Words>
  <Application>Microsoft Office PowerPoint</Application>
  <PresentationFormat>宽屏</PresentationFormat>
  <Paragraphs>448</Paragraphs>
  <Slides>53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227" baseType="lpstr">
      <vt:lpstr>,isEnd</vt:lpstr>
      <vt:lpstr>_⨹_1_032b5</vt:lpstr>
      <vt:lpstr>_⨹_1_06a49</vt:lpstr>
      <vt:lpstr>_⨹_1_083da</vt:lpstr>
      <vt:lpstr>_⨹_1_10f78,isEnd</vt:lpstr>
      <vt:lpstr>_⨹_1_14d3a</vt:lpstr>
      <vt:lpstr>_⨹_1_1ae09</vt:lpstr>
      <vt:lpstr>_⨹_1_1e405</vt:lpstr>
      <vt:lpstr>_⨹_1_1f1c0,isEnd</vt:lpstr>
      <vt:lpstr>_⨹_1_218c9</vt:lpstr>
      <vt:lpstr>_⨹_1_23ac5</vt:lpstr>
      <vt:lpstr>_⨹_1_2630a,isEnd</vt:lpstr>
      <vt:lpstr>_⨹_1_274f4</vt:lpstr>
      <vt:lpstr>_⨹_1_2a563,isEnd</vt:lpstr>
      <vt:lpstr>_⨹_1_2b437</vt:lpstr>
      <vt:lpstr>_⨹_1_2ca70</vt:lpstr>
      <vt:lpstr>_⨹_1_2dcd9</vt:lpstr>
      <vt:lpstr>_⨹_1_2ff0a</vt:lpstr>
      <vt:lpstr>_⨹_1_3b8ce</vt:lpstr>
      <vt:lpstr>_⨹_1_4310f,isEnd</vt:lpstr>
      <vt:lpstr>_⨹_1_512b3</vt:lpstr>
      <vt:lpstr>_⨹_1_540ea</vt:lpstr>
      <vt:lpstr>_⨹_1_56c74</vt:lpstr>
      <vt:lpstr>_⨹_1_5b132</vt:lpstr>
      <vt:lpstr>_⨹_1_60d9b</vt:lpstr>
      <vt:lpstr>_⨹_1_68073</vt:lpstr>
      <vt:lpstr>_⨹_1_6bc4f</vt:lpstr>
      <vt:lpstr>_⨹_1_735ac</vt:lpstr>
      <vt:lpstr>_⨹_1_78b8b</vt:lpstr>
      <vt:lpstr>_⨹_1_8ad58</vt:lpstr>
      <vt:lpstr>_⨹_1_8c0bb,isEnd</vt:lpstr>
      <vt:lpstr>_⨹_1_9614a</vt:lpstr>
      <vt:lpstr>_⨹_1_98711,isEnd</vt:lpstr>
      <vt:lpstr>_⨹_1_988fc</vt:lpstr>
      <vt:lpstr>_⨹_1_98d0a,isEnd</vt:lpstr>
      <vt:lpstr>_⨹_1_9e806</vt:lpstr>
      <vt:lpstr>_⨹_1_a2d62</vt:lpstr>
      <vt:lpstr>_⨹_1_aad7b,isEnd</vt:lpstr>
      <vt:lpstr>_⨹_1_ac2e0</vt:lpstr>
      <vt:lpstr>_⨹_1_acd1b</vt:lpstr>
      <vt:lpstr>_⨹_1_acf20</vt:lpstr>
      <vt:lpstr>_⨹_1_b455e</vt:lpstr>
      <vt:lpstr>_⨹_1_ba2c5</vt:lpstr>
      <vt:lpstr>_⨹_1_bdfed</vt:lpstr>
      <vt:lpstr>_⨹_1_c15cd</vt:lpstr>
      <vt:lpstr>_⨹_1_c66b3</vt:lpstr>
      <vt:lpstr>_⨹_1_c8331,isEnd</vt:lpstr>
      <vt:lpstr>_⨹_1_c8697</vt:lpstr>
      <vt:lpstr>_⨹_1_d0497</vt:lpstr>
      <vt:lpstr>_⨹_1_d7428</vt:lpstr>
      <vt:lpstr>_⨹_1_d7fc7,isEnd</vt:lpstr>
      <vt:lpstr>_⨹_1_d923a</vt:lpstr>
      <vt:lpstr>_⨹_1_d9540</vt:lpstr>
      <vt:lpstr>_⨹_1_dbc31</vt:lpstr>
      <vt:lpstr>_⨹_1_de3b7</vt:lpstr>
      <vt:lpstr>_⨹_1_e64e9,isEnd</vt:lpstr>
      <vt:lpstr>_⨹_1_e83f2</vt:lpstr>
      <vt:lpstr>_⨹_1_ee4a1</vt:lpstr>
      <vt:lpstr>_⨹_1_f5441</vt:lpstr>
      <vt:lpstr>_⨹_10_00eb9,isEnd</vt:lpstr>
      <vt:lpstr>_⨹_10_0cb60,isEnd</vt:lpstr>
      <vt:lpstr>_⨹_10_2417f</vt:lpstr>
      <vt:lpstr>_⨹_10_35d1d</vt:lpstr>
      <vt:lpstr>_⨹_10_440ea</vt:lpstr>
      <vt:lpstr>_⨹_10_4ee84</vt:lpstr>
      <vt:lpstr>_⨹_10_5746e</vt:lpstr>
      <vt:lpstr>_⨹_10_57ce8</vt:lpstr>
      <vt:lpstr>_⨹_10_5b5ec</vt:lpstr>
      <vt:lpstr>_⨹_10_718e3</vt:lpstr>
      <vt:lpstr>_⨹_10_cda44</vt:lpstr>
      <vt:lpstr>_⨹_10_ea1e6</vt:lpstr>
      <vt:lpstr>_⨹_10_fc8d4,isEnd</vt:lpstr>
      <vt:lpstr>_⨹_11_29280</vt:lpstr>
      <vt:lpstr>_⨹_11_2ac25</vt:lpstr>
      <vt:lpstr>_⨹_11_560d8,isEnd</vt:lpstr>
      <vt:lpstr>_⨹_11_7e01a</vt:lpstr>
      <vt:lpstr>_⨹_12_3ad62</vt:lpstr>
      <vt:lpstr>_⨹_12_4daa1</vt:lpstr>
      <vt:lpstr>_⨹_12_56919</vt:lpstr>
      <vt:lpstr>_⨹_12_72ecc</vt:lpstr>
      <vt:lpstr>_⨹_12_b1646</vt:lpstr>
      <vt:lpstr>_⨹_12_e9b81</vt:lpstr>
      <vt:lpstr>_⨹_13_03443</vt:lpstr>
      <vt:lpstr>_⨹_13_0dbf3</vt:lpstr>
      <vt:lpstr>_⨹_13_40eb8</vt:lpstr>
      <vt:lpstr>_⨹_14_4ace2</vt:lpstr>
      <vt:lpstr>_⨹_14_a2d81</vt:lpstr>
      <vt:lpstr>_⨹_16_339df</vt:lpstr>
      <vt:lpstr>_⨹_16_fbc4e,isEnd</vt:lpstr>
      <vt:lpstr>_⨹_17_9d66e</vt:lpstr>
      <vt:lpstr>_⨹_19_314c0</vt:lpstr>
      <vt:lpstr>_⨹_2_14795</vt:lpstr>
      <vt:lpstr>_⨹_2_3dbc4</vt:lpstr>
      <vt:lpstr>_⨹_2_48489</vt:lpstr>
      <vt:lpstr>_⨹_2_56c47</vt:lpstr>
      <vt:lpstr>_⨹_2_62340</vt:lpstr>
      <vt:lpstr>_⨹_2_6a799,isEnd</vt:lpstr>
      <vt:lpstr>_⨹_2_75fd4</vt:lpstr>
      <vt:lpstr>_⨹_2_88f7b</vt:lpstr>
      <vt:lpstr>_⨹_2_9b778</vt:lpstr>
      <vt:lpstr>_⨹_2_d14a7,isEnd</vt:lpstr>
      <vt:lpstr>_⨹_2_d7ca4</vt:lpstr>
      <vt:lpstr>_⨹_20_335aa</vt:lpstr>
      <vt:lpstr>_⨹_20_fa171</vt:lpstr>
      <vt:lpstr>_⨹_21_8b117,isEnd</vt:lpstr>
      <vt:lpstr>_⨹_22_58edf</vt:lpstr>
      <vt:lpstr>_⨹_24_7a243</vt:lpstr>
      <vt:lpstr>_⨹_24_e6032</vt:lpstr>
      <vt:lpstr>_⨹_25_830f6</vt:lpstr>
      <vt:lpstr>_⨹_27_ccd27</vt:lpstr>
      <vt:lpstr>_⨹_3_0a4f1</vt:lpstr>
      <vt:lpstr>_⨹_3_1974a,isEnd</vt:lpstr>
      <vt:lpstr>_⨹_3_75f9e</vt:lpstr>
      <vt:lpstr>_⨹_3_8aeec</vt:lpstr>
      <vt:lpstr>_⨹_4_08cd9,isEnd</vt:lpstr>
      <vt:lpstr>_⨹_4_0c5d8</vt:lpstr>
      <vt:lpstr>_⨹_4_1add1</vt:lpstr>
      <vt:lpstr>_⨹_4_22877</vt:lpstr>
      <vt:lpstr>_⨹_4_2bdaf</vt:lpstr>
      <vt:lpstr>_⨹_4_3ba22</vt:lpstr>
      <vt:lpstr>_⨹_4_f56bf</vt:lpstr>
      <vt:lpstr>_⨹_4_fbc04</vt:lpstr>
      <vt:lpstr>_⨹_5_28753</vt:lpstr>
      <vt:lpstr>_⨹_5_2c9e5</vt:lpstr>
      <vt:lpstr>_⨹_5_2fd80</vt:lpstr>
      <vt:lpstr>_⨹_5_66cdd</vt:lpstr>
      <vt:lpstr>_⨹_5_71baf</vt:lpstr>
      <vt:lpstr>_⨹_5_ebe5f</vt:lpstr>
      <vt:lpstr>_⨹_6_39e1d</vt:lpstr>
      <vt:lpstr>_⨹_6_98683</vt:lpstr>
      <vt:lpstr>_⨹_6_9c3e9</vt:lpstr>
      <vt:lpstr>_⨹_6_b69e6</vt:lpstr>
      <vt:lpstr>_⨹_6_bed7a,isEnd</vt:lpstr>
      <vt:lpstr>_⨹_6_e1059</vt:lpstr>
      <vt:lpstr>_⨹_6_e30cb</vt:lpstr>
      <vt:lpstr>_⨹_6_f1552</vt:lpstr>
      <vt:lpstr>_⨹_7_02cdb</vt:lpstr>
      <vt:lpstr>_⨹_7_0a568</vt:lpstr>
      <vt:lpstr>_⨹_7_48a67</vt:lpstr>
      <vt:lpstr>_⨹_7_4e39f,isEnd</vt:lpstr>
      <vt:lpstr>_⨹_7_5c057</vt:lpstr>
      <vt:lpstr>_⨹_7_7fd69</vt:lpstr>
      <vt:lpstr>_⨹_7_ad37d</vt:lpstr>
      <vt:lpstr>_⨹_7_c0cd9</vt:lpstr>
      <vt:lpstr>_⨹_7_c574d</vt:lpstr>
      <vt:lpstr>_⨹_7_ea627</vt:lpstr>
      <vt:lpstr>_⨹_7_ec90e</vt:lpstr>
      <vt:lpstr>_⨹_7_fab3d</vt:lpstr>
      <vt:lpstr>_⨹_8_38534</vt:lpstr>
      <vt:lpstr>_⨹_8_45194,isEnd</vt:lpstr>
      <vt:lpstr>_⨹_8_54577</vt:lpstr>
      <vt:lpstr>_⨹_8_63e08</vt:lpstr>
      <vt:lpstr>_⨹_8_9296a</vt:lpstr>
      <vt:lpstr>_⨹_8_dd266</vt:lpstr>
      <vt:lpstr>_⨹_9_129c7</vt:lpstr>
      <vt:lpstr>_⨹_9_be413</vt:lpstr>
      <vt:lpstr>W:7.004961,H:47.04</vt:lpstr>
      <vt:lpstr>等线</vt:lpstr>
      <vt:lpstr>方正大黑简体</vt:lpstr>
      <vt:lpstr>方正新报宋_GBK</vt:lpstr>
      <vt:lpstr>仿宋</vt:lpstr>
      <vt:lpstr>黑体</vt:lpstr>
      <vt:lpstr>华文细黑</vt:lpstr>
      <vt:lpstr>楷体</vt:lpstr>
      <vt:lpstr>隶书</vt:lpstr>
      <vt:lpstr>宋体</vt:lpstr>
      <vt:lpstr>微软雅黑</vt:lpstr>
      <vt:lpstr>微软雅黑 Light</vt:lpstr>
      <vt:lpstr>Aparajita</vt:lpstr>
      <vt:lpstr>Arial</vt:lpstr>
      <vt:lpstr>Cambria Math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三维设计;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三维设计</dc:creator>
  <cp:lastModifiedBy>Micorosoft</cp:lastModifiedBy>
  <cp:revision>6</cp:revision>
  <dcterms:created xsi:type="dcterms:W3CDTF">2025-04-22T02:39:12Z</dcterms:created>
  <dcterms:modified xsi:type="dcterms:W3CDTF">2025-06-09T01:07:49Z</dcterms:modified>
</cp:coreProperties>
</file>